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49" r:id="rId2"/>
  </p:sldMasterIdLst>
  <p:notesMasterIdLst>
    <p:notesMasterId r:id="rId10"/>
  </p:notesMasterIdLst>
  <p:sldIdLst>
    <p:sldId id="324" r:id="rId3"/>
    <p:sldId id="256" r:id="rId4"/>
    <p:sldId id="318" r:id="rId5"/>
    <p:sldId id="306" r:id="rId6"/>
    <p:sldId id="323" r:id="rId7"/>
    <p:sldId id="321" r:id="rId8"/>
    <p:sldId id="319" r:id="rId9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CC6600"/>
    <a:srgbClr val="339933"/>
    <a:srgbClr val="006600"/>
    <a:srgbClr val="00CC00"/>
    <a:srgbClr val="66FFCC"/>
    <a:srgbClr val="336600"/>
    <a:srgbClr val="066053"/>
    <a:srgbClr val="70BE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67" autoAdjust="0"/>
    <p:restoredTop sz="70638" autoAdjust="0"/>
  </p:normalViewPr>
  <p:slideViewPr>
    <p:cSldViewPr>
      <p:cViewPr varScale="1">
        <p:scale>
          <a:sx n="88" d="100"/>
          <a:sy n="88" d="100"/>
        </p:scale>
        <p:origin x="-217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fld id="{6BA4E26C-9730-4432-800A-FFDE13B4A76C}" type="datetime1">
              <a:rPr lang="de-DE"/>
              <a:pPr>
                <a:defRPr/>
              </a:pPr>
              <a:t>07.06.2017</a:t>
            </a:fld>
            <a:endParaRPr lang="de-DE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fld id="{C4BE7289-9702-4C6B-936C-8C9A8C0D873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16163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-112" charset="0"/>
        <a:ea typeface="ＭＳ Ｐゴシック" pitchFamily="-112" charset="-128"/>
        <a:cs typeface="ＭＳ Ｐゴシック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-112" charset="0"/>
        <a:ea typeface="ＭＳ Ｐゴシック" pitchFamily="-112" charset="-128"/>
        <a:cs typeface="ＭＳ Ｐゴシック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-112" charset="0"/>
        <a:ea typeface="ＭＳ Ｐゴシック" pitchFamily="-112" charset="-128"/>
        <a:cs typeface="ＭＳ Ｐゴシック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-112" charset="0"/>
        <a:ea typeface="ＭＳ Ｐゴシック" pitchFamily="-112" charset="-128"/>
        <a:cs typeface="ＭＳ Ｐゴシック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-112" charset="0"/>
        <a:ea typeface="ＭＳ Ｐゴシック" pitchFamily="-112" charset="-128"/>
        <a:cs typeface="ＭＳ Ｐゴシック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Folienbildplatzhalt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7650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Calibri" pitchFamily="34" charset="0"/>
              <a:ea typeface="ＭＳ Ｐゴシック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E95DDC-0E90-45A2-A674-2344F93BB6F9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Folienbildplatzhalt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7650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Calibri" pitchFamily="34" charset="0"/>
              <a:ea typeface="ＭＳ Ｐゴシック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E95DDC-0E90-45A2-A674-2344F93BB6F9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8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de-DE" dirty="0" smtClean="0">
                <a:latin typeface="Calibri" pitchFamily="34" charset="0"/>
                <a:ea typeface="ＭＳ Ｐゴシック"/>
              </a:rPr>
              <a:t>Seit Entfall des Flößens, dient der Sommerstau zur Sicherstellung des mit dem Emswasserspiegel korrespondierenden Grundwasserstandes (Pflanzenversorgung).</a:t>
            </a:r>
          </a:p>
          <a:p>
            <a:endParaRPr lang="de-DE" dirty="0" smtClean="0">
              <a:latin typeface="Calibri" pitchFamily="34" charset="0"/>
              <a:ea typeface="ＭＳ Ｐゴシック"/>
            </a:endParaRPr>
          </a:p>
          <a:p>
            <a:r>
              <a:rPr lang="de-DE" dirty="0" smtClean="0">
                <a:latin typeface="Calibri" pitchFamily="34" charset="0"/>
                <a:ea typeface="ＭＳ Ｐゴシック"/>
              </a:rPr>
              <a:t>Der Winterstau (Absenkung des GW-Standes) soll die Vernässung der landwirtschaftlichen Flächen verhindern und ermöglicht die Befahrbarkeit.</a:t>
            </a:r>
          </a:p>
          <a:p>
            <a:endParaRPr lang="de-DE" dirty="0" smtClean="0">
              <a:latin typeface="Calibri" pitchFamily="34" charset="0"/>
              <a:ea typeface="ＭＳ Ｐゴシック"/>
            </a:endParaRPr>
          </a:p>
        </p:txBody>
      </p:sp>
      <p:sp>
        <p:nvSpPr>
          <p:cNvPr id="29699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B2C638-FC95-4377-ABA9-477951922443}" type="slidenum">
              <a:rPr lang="de-DE" smtClean="0">
                <a:ea typeface="ＭＳ Ｐゴシック"/>
                <a:cs typeface="ＭＳ Ｐゴシック"/>
              </a:rPr>
              <a:pPr/>
              <a:t>3</a:t>
            </a:fld>
            <a:endParaRPr lang="de-DE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8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de-DE" dirty="0" smtClean="0">
                <a:latin typeface="Calibri" pitchFamily="34" charset="0"/>
                <a:ea typeface="ＭＳ Ｐゴシック"/>
              </a:rPr>
              <a:t>Um über die Auswirkungen der Stauregulierung genauere Kenntnisse</a:t>
            </a:r>
          </a:p>
          <a:p>
            <a:r>
              <a:rPr lang="de-DE" dirty="0" smtClean="0">
                <a:latin typeface="Calibri" pitchFamily="34" charset="0"/>
                <a:ea typeface="ＭＳ Ｐゴシック"/>
              </a:rPr>
              <a:t>zu erlangen, entschieden sich 2010 die Kreise WAF und GT ein gemeinsames, mehrjähriges Monitoring durchzuführen.</a:t>
            </a:r>
          </a:p>
          <a:p>
            <a:endParaRPr lang="de-DE" dirty="0" smtClean="0">
              <a:latin typeface="Calibri" pitchFamily="34" charset="0"/>
              <a:ea typeface="ＭＳ Ｐゴシック"/>
            </a:endParaRPr>
          </a:p>
          <a:p>
            <a:r>
              <a:rPr lang="de-DE" dirty="0" smtClean="0">
                <a:latin typeface="Calibri" pitchFamily="34" charset="0"/>
                <a:ea typeface="ＭＳ Ｐゴシック"/>
              </a:rPr>
              <a:t>Erste Gespräche gab es bereits 2008</a:t>
            </a:r>
          </a:p>
          <a:p>
            <a:endParaRPr lang="de-DE" dirty="0" smtClean="0">
              <a:latin typeface="Calibri" pitchFamily="34" charset="0"/>
              <a:ea typeface="ＭＳ Ｐゴシック"/>
            </a:endParaRPr>
          </a:p>
          <a:p>
            <a:r>
              <a:rPr lang="de-DE" dirty="0" smtClean="0">
                <a:latin typeface="Calibri" pitchFamily="34" charset="0"/>
                <a:ea typeface="ＭＳ Ｐゴシック"/>
              </a:rPr>
              <a:t>Die so gewonnenen Daten sollten eine verlässliche Grundlage für die Planungen zur erforderlichen Herstellung der Durchwanderbarkeit liefern. </a:t>
            </a:r>
          </a:p>
          <a:p>
            <a:endParaRPr lang="de-DE" dirty="0" smtClean="0">
              <a:latin typeface="Calibri" pitchFamily="34" charset="0"/>
              <a:ea typeface="ＭＳ Ｐゴシック"/>
            </a:endParaRPr>
          </a:p>
          <a:p>
            <a:endParaRPr lang="de-DE" dirty="0" smtClean="0">
              <a:latin typeface="Calibri" pitchFamily="34" charset="0"/>
              <a:ea typeface="ＭＳ Ｐゴシック"/>
            </a:endParaRPr>
          </a:p>
        </p:txBody>
      </p:sp>
      <p:sp>
        <p:nvSpPr>
          <p:cNvPr id="29699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B2C638-FC95-4377-ABA9-477951922443}" type="slidenum">
              <a:rPr lang="de-DE" smtClean="0">
                <a:ea typeface="ＭＳ Ｐゴシック"/>
                <a:cs typeface="ＭＳ Ｐゴシック"/>
              </a:rPr>
              <a:pPr/>
              <a:t>4</a:t>
            </a:fld>
            <a:endParaRPr lang="de-DE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8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Calibri" pitchFamily="34" charset="0"/>
              <a:ea typeface="ＭＳ Ｐゴシック"/>
            </a:endParaRPr>
          </a:p>
        </p:txBody>
      </p:sp>
      <p:sp>
        <p:nvSpPr>
          <p:cNvPr id="29699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B2C638-FC95-4377-ABA9-477951922443}" type="slidenum">
              <a:rPr lang="de-DE" smtClean="0">
                <a:ea typeface="ＭＳ Ｐゴシック"/>
                <a:cs typeface="ＭＳ Ｐゴシック"/>
              </a:rPr>
              <a:pPr/>
              <a:t>5</a:t>
            </a:fld>
            <a:endParaRPr lang="de-DE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8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Calibri" pitchFamily="34" charset="0"/>
              <a:ea typeface="ＭＳ Ｐゴシック"/>
            </a:endParaRPr>
          </a:p>
        </p:txBody>
      </p:sp>
      <p:sp>
        <p:nvSpPr>
          <p:cNvPr id="29699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B2C638-FC95-4377-ABA9-477951922443}" type="slidenum">
              <a:rPr lang="de-DE" smtClean="0">
                <a:ea typeface="ＭＳ Ｐゴシック"/>
                <a:cs typeface="ＭＳ Ｐゴシック"/>
              </a:rPr>
              <a:pPr/>
              <a:t>6</a:t>
            </a:fld>
            <a:endParaRPr lang="de-DE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8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Calibri" pitchFamily="34" charset="0"/>
              <a:ea typeface="ＭＳ Ｐゴシック"/>
            </a:endParaRPr>
          </a:p>
        </p:txBody>
      </p:sp>
      <p:sp>
        <p:nvSpPr>
          <p:cNvPr id="29699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B2C638-FC95-4377-ABA9-477951922443}" type="slidenum">
              <a:rPr lang="de-DE" smtClean="0">
                <a:ea typeface="ＭＳ Ｐゴシック"/>
                <a:cs typeface="ＭＳ Ｐゴシック"/>
              </a:rPr>
              <a:pPr/>
              <a:t>7</a:t>
            </a:fld>
            <a:endParaRPr lang="de-DE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205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Auftaktveranstaltung Regionale Kooperation Kreis Gütersloh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205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Auftaktveranstaltung Regionale Kooperation Kreis Gütersloh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205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Auftaktveranstaltung Regionale Kooperation Kreis Gütersloh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205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Auftaktveranstaltung Regionale Kooperation Kreis Gütersloh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205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Auftaktveranstaltung Regionale Kooperation Kreis Gütersloh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205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Auftaktveranstaltung Regionale Kooperation Kreis Gütersloh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5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Auftaktveranstaltung Regionale Kooperation Kreis Gütersloh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205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Auftaktveranstaltung Regionale Kooperation Kreis Gütersloh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205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Auftaktveranstaltung Regionale Kooperation Kreis Gütersloh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205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Auftaktveranstaltung Regionale Kooperation Kreis Gütersloh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205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Auftaktveranstaltung Regionale Kooperation Kreis Gütersloh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">
              <a:schemeClr val="bg1"/>
            </a:gs>
            <a:gs pos="54000">
              <a:schemeClr val="accent1"/>
            </a:gs>
            <a:gs pos="45000">
              <a:schemeClr val="accent1"/>
            </a:gs>
            <a:gs pos="86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3" descr="Logo_aktuell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517630" y="404814"/>
            <a:ext cx="2304181" cy="909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  <a:cs typeface="ＭＳ Ｐゴシック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  <a:cs typeface="ＭＳ Ｐゴシック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  <a:cs typeface="ＭＳ Ｐゴシック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  <a:cs typeface="ＭＳ Ｐゴシック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">
              <a:schemeClr val="bg1"/>
            </a:gs>
            <a:gs pos="54000">
              <a:schemeClr val="accent1"/>
            </a:gs>
            <a:gs pos="45000">
              <a:schemeClr val="accent1"/>
            </a:gs>
            <a:gs pos="86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052" descr="Logo_klein_ohneuUntertitel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235825" y="6092825"/>
            <a:ext cx="1547813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Rectangle 205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9750" y="6400800"/>
            <a:ext cx="6337300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2"/>
                </a:solidFill>
                <a:latin typeface="Arial" charset="0"/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r>
              <a:rPr lang="de-DE"/>
              <a:t>Auftaktveranstaltung Regionale Kooperation Kreis Gütersloh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fade/>
  </p:transition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  <a:cs typeface="ＭＳ Ｐゴシック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  <a:cs typeface="ＭＳ Ｐゴシック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  <a:cs typeface="ＭＳ Ｐゴシック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  <a:cs typeface="ＭＳ Ｐゴシック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chemeClr val="bg1"/>
            </a:gs>
            <a:gs pos="60000">
              <a:schemeClr val="accent1"/>
            </a:gs>
            <a:gs pos="44000">
              <a:schemeClr val="accent1"/>
            </a:gs>
            <a:gs pos="84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Grp="1" noChangeArrowheads="1"/>
          </p:cNvSpPr>
          <p:nvPr>
            <p:ph type="ctrTitle"/>
          </p:nvPr>
        </p:nvSpPr>
        <p:spPr bwMode="auto">
          <a:xfrm>
            <a:off x="264468" y="404664"/>
            <a:ext cx="8640960" cy="864096"/>
          </a:xfrm>
          <a:ln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B050"/>
            </a:extrusionClr>
            <a:contourClr>
              <a:srgbClr val="00B050"/>
            </a:contourClr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3d>
              <a:bevelT w="12700" h="12700"/>
            </a:sp3d>
          </a:bodyPr>
          <a:lstStyle/>
          <a:p>
            <a:pPr>
              <a:defRPr/>
            </a:pPr>
            <a:r>
              <a:rPr lang="de-DE" sz="2000" dirty="0" smtClean="0">
                <a:solidFill>
                  <a:srgbClr val="339933"/>
                </a:solidFill>
                <a:latin typeface="+mn-lt"/>
                <a:cs typeface="+mj-cs"/>
              </a:rPr>
              <a:t>Umsetzung der EG-Wasserrahmenrichtlinie </a:t>
            </a:r>
            <a:br>
              <a:rPr lang="de-DE" sz="2000" dirty="0" smtClean="0">
                <a:solidFill>
                  <a:srgbClr val="339933"/>
                </a:solidFill>
                <a:latin typeface="+mn-lt"/>
                <a:cs typeface="+mj-cs"/>
              </a:rPr>
            </a:br>
            <a:r>
              <a:rPr lang="de-DE" sz="2400" dirty="0" smtClean="0">
                <a:solidFill>
                  <a:srgbClr val="339933"/>
                </a:solidFill>
                <a:latin typeface="+mn-lt"/>
                <a:cs typeface="+mj-cs"/>
              </a:rPr>
              <a:t/>
            </a:r>
            <a:br>
              <a:rPr lang="de-DE" sz="2400" dirty="0" smtClean="0">
                <a:solidFill>
                  <a:srgbClr val="339933"/>
                </a:solidFill>
                <a:latin typeface="+mn-lt"/>
                <a:cs typeface="+mj-cs"/>
              </a:rPr>
            </a:br>
            <a:r>
              <a:rPr lang="de-DE" sz="2400" dirty="0" smtClean="0">
                <a:solidFill>
                  <a:srgbClr val="339933"/>
                </a:solidFill>
                <a:latin typeface="+mn-lt"/>
                <a:cs typeface="+mj-cs"/>
              </a:rPr>
              <a:t/>
            </a:r>
            <a:br>
              <a:rPr lang="de-DE" sz="2400" dirty="0" smtClean="0">
                <a:solidFill>
                  <a:srgbClr val="339933"/>
                </a:solidFill>
                <a:latin typeface="+mn-lt"/>
                <a:cs typeface="+mj-cs"/>
              </a:rPr>
            </a:br>
            <a:endParaRPr lang="de-DE" sz="2400" b="1" dirty="0" smtClean="0">
              <a:solidFill>
                <a:schemeClr val="tx1"/>
              </a:solidFill>
              <a:latin typeface="+mn-lt"/>
              <a:cs typeface="+mj-cs"/>
            </a:endParaRPr>
          </a:p>
        </p:txBody>
      </p:sp>
      <p:sp>
        <p:nvSpPr>
          <p:cNvPr id="26627" name="Text Box 6"/>
          <p:cNvSpPr txBox="1">
            <a:spLocks noChangeArrowheads="1"/>
          </p:cNvSpPr>
          <p:nvPr/>
        </p:nvSpPr>
        <p:spPr bwMode="auto">
          <a:xfrm>
            <a:off x="4641850" y="3327400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de-DE" sz="2000" b="1"/>
          </a:p>
        </p:txBody>
      </p:sp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264468" y="1124225"/>
            <a:ext cx="86409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32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Ems Monitoring</a:t>
            </a:r>
            <a:endParaRPr lang="de-DE" sz="3200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26629" name="Textfeld 11"/>
          <p:cNvSpPr txBox="1">
            <a:spLocks noChangeArrowheads="1"/>
          </p:cNvSpPr>
          <p:nvPr/>
        </p:nvSpPr>
        <p:spPr bwMode="auto">
          <a:xfrm>
            <a:off x="7667625" y="6642100"/>
            <a:ext cx="136842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DE" sz="800" dirty="0"/>
              <a:t>Stefan Sibilski </a:t>
            </a:r>
            <a:r>
              <a:rPr lang="de-DE" sz="800" dirty="0" smtClean="0"/>
              <a:t>26.04.2017</a:t>
            </a:r>
            <a:endParaRPr lang="de-DE" sz="800" dirty="0"/>
          </a:p>
        </p:txBody>
      </p:sp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253033" y="1593247"/>
            <a:ext cx="86409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32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Veranlassung</a:t>
            </a:r>
            <a:endParaRPr lang="de-DE" sz="3200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7" t="10556"/>
          <a:stretch/>
        </p:blipFill>
        <p:spPr>
          <a:xfrm>
            <a:off x="1665335" y="2168497"/>
            <a:ext cx="5811449" cy="4176979"/>
          </a:xfrm>
          <a:prstGeom prst="rect">
            <a:avLst/>
          </a:prstGeom>
        </p:spPr>
      </p:pic>
      <p:grpSp>
        <p:nvGrpSpPr>
          <p:cNvPr id="14" name="Gruppieren 13"/>
          <p:cNvGrpSpPr/>
          <p:nvPr/>
        </p:nvGrpSpPr>
        <p:grpSpPr>
          <a:xfrm>
            <a:off x="4283968" y="2420887"/>
            <a:ext cx="449958" cy="4045104"/>
            <a:chOff x="4283968" y="2420887"/>
            <a:chExt cx="449958" cy="4045104"/>
          </a:xfrm>
        </p:grpSpPr>
        <p:cxnSp>
          <p:nvCxnSpPr>
            <p:cNvPr id="5" name="Gerade Verbindung 4"/>
            <p:cNvCxnSpPr/>
            <p:nvPr/>
          </p:nvCxnSpPr>
          <p:spPr>
            <a:xfrm flipH="1">
              <a:off x="4502447" y="2420888"/>
              <a:ext cx="33936" cy="4045103"/>
            </a:xfrm>
            <a:prstGeom prst="line">
              <a:avLst/>
            </a:prstGeom>
            <a:ln w="127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8"/>
            <p:cNvCxnSpPr/>
            <p:nvPr/>
          </p:nvCxnSpPr>
          <p:spPr>
            <a:xfrm flipH="1">
              <a:off x="4283968" y="2420887"/>
              <a:ext cx="218479" cy="4045103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9"/>
            <p:cNvCxnSpPr/>
            <p:nvPr/>
          </p:nvCxnSpPr>
          <p:spPr>
            <a:xfrm>
              <a:off x="4571059" y="2420887"/>
              <a:ext cx="162867" cy="3924589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2" descr="H:\BENUTZER\kgtssib\Allgemeines\Vortraege\170426_grosse_Kommission_Ems_Monitoring\Fotos\2000px-Kreis-Warendorf-Logo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68" y="333685"/>
            <a:ext cx="2165854" cy="1082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5408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chemeClr val="bg1"/>
            </a:gs>
            <a:gs pos="60000">
              <a:schemeClr val="accent1"/>
            </a:gs>
            <a:gs pos="44000">
              <a:schemeClr val="accent1"/>
            </a:gs>
            <a:gs pos="84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Grp="1" noChangeArrowheads="1"/>
          </p:cNvSpPr>
          <p:nvPr>
            <p:ph type="ctrTitle"/>
          </p:nvPr>
        </p:nvSpPr>
        <p:spPr bwMode="auto">
          <a:xfrm>
            <a:off x="264468" y="404664"/>
            <a:ext cx="8640960" cy="864096"/>
          </a:xfrm>
          <a:ln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B050"/>
            </a:extrusionClr>
            <a:contourClr>
              <a:srgbClr val="00B050"/>
            </a:contourClr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3d>
              <a:bevelT w="12700" h="12700"/>
            </a:sp3d>
          </a:bodyPr>
          <a:lstStyle/>
          <a:p>
            <a:pPr>
              <a:defRPr/>
            </a:pPr>
            <a:r>
              <a:rPr lang="de-DE" sz="2000" dirty="0" smtClean="0">
                <a:solidFill>
                  <a:srgbClr val="339933"/>
                </a:solidFill>
                <a:latin typeface="+mn-lt"/>
                <a:cs typeface="+mj-cs"/>
              </a:rPr>
              <a:t>Umsetzung der EG-Wasserrahmenrichtlinie </a:t>
            </a:r>
            <a:br>
              <a:rPr lang="de-DE" sz="2000" dirty="0" smtClean="0">
                <a:solidFill>
                  <a:srgbClr val="339933"/>
                </a:solidFill>
                <a:latin typeface="+mn-lt"/>
                <a:cs typeface="+mj-cs"/>
              </a:rPr>
            </a:br>
            <a:r>
              <a:rPr lang="de-DE" sz="2400" dirty="0" smtClean="0">
                <a:solidFill>
                  <a:srgbClr val="339933"/>
                </a:solidFill>
                <a:latin typeface="+mn-lt"/>
                <a:cs typeface="+mj-cs"/>
              </a:rPr>
              <a:t/>
            </a:r>
            <a:br>
              <a:rPr lang="de-DE" sz="2400" dirty="0" smtClean="0">
                <a:solidFill>
                  <a:srgbClr val="339933"/>
                </a:solidFill>
                <a:latin typeface="+mn-lt"/>
                <a:cs typeface="+mj-cs"/>
              </a:rPr>
            </a:br>
            <a:r>
              <a:rPr lang="de-DE" sz="2400" dirty="0" smtClean="0">
                <a:solidFill>
                  <a:srgbClr val="339933"/>
                </a:solidFill>
                <a:latin typeface="+mn-lt"/>
                <a:cs typeface="+mj-cs"/>
              </a:rPr>
              <a:t/>
            </a:r>
            <a:br>
              <a:rPr lang="de-DE" sz="2400" dirty="0" smtClean="0">
                <a:solidFill>
                  <a:srgbClr val="339933"/>
                </a:solidFill>
                <a:latin typeface="+mn-lt"/>
                <a:cs typeface="+mj-cs"/>
              </a:rPr>
            </a:br>
            <a:endParaRPr lang="de-DE" sz="2400" b="1" dirty="0" smtClean="0">
              <a:solidFill>
                <a:schemeClr val="tx1"/>
              </a:solidFill>
              <a:latin typeface="+mn-lt"/>
              <a:cs typeface="+mj-cs"/>
            </a:endParaRPr>
          </a:p>
        </p:txBody>
      </p:sp>
      <p:sp>
        <p:nvSpPr>
          <p:cNvPr id="26627" name="Text Box 6"/>
          <p:cNvSpPr txBox="1">
            <a:spLocks noChangeArrowheads="1"/>
          </p:cNvSpPr>
          <p:nvPr/>
        </p:nvSpPr>
        <p:spPr bwMode="auto">
          <a:xfrm>
            <a:off x="4641850" y="3327400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de-DE" sz="2000" b="1"/>
          </a:p>
        </p:txBody>
      </p:sp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264468" y="1124225"/>
            <a:ext cx="86409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32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Ems Monitoring</a:t>
            </a:r>
            <a:endParaRPr lang="de-DE" sz="3200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26629" name="Textfeld 11"/>
          <p:cNvSpPr txBox="1">
            <a:spLocks noChangeArrowheads="1"/>
          </p:cNvSpPr>
          <p:nvPr/>
        </p:nvSpPr>
        <p:spPr bwMode="auto">
          <a:xfrm>
            <a:off x="7667625" y="6642100"/>
            <a:ext cx="136842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DE" sz="800" dirty="0"/>
              <a:t>Stefan Sibilski </a:t>
            </a:r>
            <a:r>
              <a:rPr lang="de-DE" sz="800" dirty="0" smtClean="0"/>
              <a:t>26.04.2017</a:t>
            </a:r>
            <a:endParaRPr lang="de-DE" sz="800" dirty="0"/>
          </a:p>
        </p:txBody>
      </p:sp>
      <p:sp>
        <p:nvSpPr>
          <p:cNvPr id="9" name="Textfeld 8"/>
          <p:cNvSpPr txBox="1">
            <a:spLocks noChangeArrowheads="1"/>
          </p:cNvSpPr>
          <p:nvPr/>
        </p:nvSpPr>
        <p:spPr bwMode="auto">
          <a:xfrm>
            <a:off x="328464" y="6118880"/>
            <a:ext cx="84969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1400" dirty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Abteilung Tiefbau, Sachgebiet 4.4.2</a:t>
            </a:r>
          </a:p>
          <a:p>
            <a:pPr algn="ctr">
              <a:defRPr/>
            </a:pPr>
            <a:r>
              <a:rPr lang="de-DE" sz="1400" dirty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Kultur- und Wasserbau</a:t>
            </a:r>
          </a:p>
        </p:txBody>
      </p:sp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253033" y="1593247"/>
            <a:ext cx="86409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20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Veranlassung</a:t>
            </a:r>
            <a:endParaRPr lang="de-DE" sz="2000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grpSp>
        <p:nvGrpSpPr>
          <p:cNvPr id="11" name="Gruppieren 10"/>
          <p:cNvGrpSpPr/>
          <p:nvPr/>
        </p:nvGrpSpPr>
        <p:grpSpPr>
          <a:xfrm>
            <a:off x="940896" y="2156466"/>
            <a:ext cx="7288103" cy="3986024"/>
            <a:chOff x="940896" y="2156466"/>
            <a:chExt cx="7288103" cy="3986024"/>
          </a:xfrm>
        </p:grpSpPr>
        <p:pic>
          <p:nvPicPr>
            <p:cNvPr id="1026" name="Picture 2" descr="H:\BENUTZER\kgtssib\Allgemeines\Vortraege\170426_grosse_Kommission_Ems_Monitoring\Karten\Uebersichtskarte_TK25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7" t="12468" r="1528" b="9789"/>
            <a:stretch/>
          </p:blipFill>
          <p:spPr bwMode="auto">
            <a:xfrm>
              <a:off x="940896" y="2156466"/>
              <a:ext cx="7288103" cy="3986024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Freihandform 1"/>
            <p:cNvSpPr/>
            <p:nvPr/>
          </p:nvSpPr>
          <p:spPr>
            <a:xfrm>
              <a:off x="6804025" y="5301209"/>
              <a:ext cx="155575" cy="832892"/>
            </a:xfrm>
            <a:custGeom>
              <a:avLst/>
              <a:gdLst>
                <a:gd name="connsiteX0" fmla="*/ 0 w 155575"/>
                <a:gd name="connsiteY0" fmla="*/ 803275 h 803275"/>
                <a:gd name="connsiteX1" fmla="*/ 12700 w 155575"/>
                <a:gd name="connsiteY1" fmla="*/ 787400 h 803275"/>
                <a:gd name="connsiteX2" fmla="*/ 22225 w 155575"/>
                <a:gd name="connsiteY2" fmla="*/ 784225 h 803275"/>
                <a:gd name="connsiteX3" fmla="*/ 28575 w 155575"/>
                <a:gd name="connsiteY3" fmla="*/ 774700 h 803275"/>
                <a:gd name="connsiteX4" fmla="*/ 38100 w 155575"/>
                <a:gd name="connsiteY4" fmla="*/ 768350 h 803275"/>
                <a:gd name="connsiteX5" fmla="*/ 44450 w 155575"/>
                <a:gd name="connsiteY5" fmla="*/ 758825 h 803275"/>
                <a:gd name="connsiteX6" fmla="*/ 53975 w 155575"/>
                <a:gd name="connsiteY6" fmla="*/ 752475 h 803275"/>
                <a:gd name="connsiteX7" fmla="*/ 69850 w 155575"/>
                <a:gd name="connsiteY7" fmla="*/ 733425 h 803275"/>
                <a:gd name="connsiteX8" fmla="*/ 79375 w 155575"/>
                <a:gd name="connsiteY8" fmla="*/ 701675 h 803275"/>
                <a:gd name="connsiteX9" fmla="*/ 85725 w 155575"/>
                <a:gd name="connsiteY9" fmla="*/ 682625 h 803275"/>
                <a:gd name="connsiteX10" fmla="*/ 92075 w 155575"/>
                <a:gd name="connsiteY10" fmla="*/ 673100 h 803275"/>
                <a:gd name="connsiteX11" fmla="*/ 95250 w 155575"/>
                <a:gd name="connsiteY11" fmla="*/ 660400 h 803275"/>
                <a:gd name="connsiteX12" fmla="*/ 107950 w 155575"/>
                <a:gd name="connsiteY12" fmla="*/ 641350 h 803275"/>
                <a:gd name="connsiteX13" fmla="*/ 120650 w 155575"/>
                <a:gd name="connsiteY13" fmla="*/ 612775 h 803275"/>
                <a:gd name="connsiteX14" fmla="*/ 127000 w 155575"/>
                <a:gd name="connsiteY14" fmla="*/ 587375 h 803275"/>
                <a:gd name="connsiteX15" fmla="*/ 130175 w 155575"/>
                <a:gd name="connsiteY15" fmla="*/ 577850 h 803275"/>
                <a:gd name="connsiteX16" fmla="*/ 127000 w 155575"/>
                <a:gd name="connsiteY16" fmla="*/ 536575 h 803275"/>
                <a:gd name="connsiteX17" fmla="*/ 123825 w 155575"/>
                <a:gd name="connsiteY17" fmla="*/ 527050 h 803275"/>
                <a:gd name="connsiteX18" fmla="*/ 114300 w 155575"/>
                <a:gd name="connsiteY18" fmla="*/ 523875 h 803275"/>
                <a:gd name="connsiteX19" fmla="*/ 107950 w 155575"/>
                <a:gd name="connsiteY19" fmla="*/ 482600 h 803275"/>
                <a:gd name="connsiteX20" fmla="*/ 101600 w 155575"/>
                <a:gd name="connsiteY20" fmla="*/ 463550 h 803275"/>
                <a:gd name="connsiteX21" fmla="*/ 92075 w 155575"/>
                <a:gd name="connsiteY21" fmla="*/ 457200 h 803275"/>
                <a:gd name="connsiteX22" fmla="*/ 85725 w 155575"/>
                <a:gd name="connsiteY22" fmla="*/ 425450 h 803275"/>
                <a:gd name="connsiteX23" fmla="*/ 82550 w 155575"/>
                <a:gd name="connsiteY23" fmla="*/ 415925 h 803275"/>
                <a:gd name="connsiteX24" fmla="*/ 76200 w 155575"/>
                <a:gd name="connsiteY24" fmla="*/ 390525 h 803275"/>
                <a:gd name="connsiteX25" fmla="*/ 79375 w 155575"/>
                <a:gd name="connsiteY25" fmla="*/ 323850 h 803275"/>
                <a:gd name="connsiteX26" fmla="*/ 85725 w 155575"/>
                <a:gd name="connsiteY26" fmla="*/ 314325 h 803275"/>
                <a:gd name="connsiteX27" fmla="*/ 95250 w 155575"/>
                <a:gd name="connsiteY27" fmla="*/ 311150 h 803275"/>
                <a:gd name="connsiteX28" fmla="*/ 104775 w 155575"/>
                <a:gd name="connsiteY28" fmla="*/ 288925 h 803275"/>
                <a:gd name="connsiteX29" fmla="*/ 111125 w 155575"/>
                <a:gd name="connsiteY29" fmla="*/ 279400 h 803275"/>
                <a:gd name="connsiteX30" fmla="*/ 114300 w 155575"/>
                <a:gd name="connsiteY30" fmla="*/ 269875 h 803275"/>
                <a:gd name="connsiteX31" fmla="*/ 123825 w 155575"/>
                <a:gd name="connsiteY31" fmla="*/ 263525 h 803275"/>
                <a:gd name="connsiteX32" fmla="*/ 130175 w 155575"/>
                <a:gd name="connsiteY32" fmla="*/ 254000 h 803275"/>
                <a:gd name="connsiteX33" fmla="*/ 139700 w 155575"/>
                <a:gd name="connsiteY33" fmla="*/ 247650 h 803275"/>
                <a:gd name="connsiteX34" fmla="*/ 142875 w 155575"/>
                <a:gd name="connsiteY34" fmla="*/ 238125 h 803275"/>
                <a:gd name="connsiteX35" fmla="*/ 155575 w 155575"/>
                <a:gd name="connsiteY35" fmla="*/ 219075 h 803275"/>
                <a:gd name="connsiteX36" fmla="*/ 152400 w 155575"/>
                <a:gd name="connsiteY36" fmla="*/ 158750 h 803275"/>
                <a:gd name="connsiteX37" fmla="*/ 146050 w 155575"/>
                <a:gd name="connsiteY37" fmla="*/ 139700 h 803275"/>
                <a:gd name="connsiteX38" fmla="*/ 136525 w 155575"/>
                <a:gd name="connsiteY38" fmla="*/ 136525 h 803275"/>
                <a:gd name="connsiteX39" fmla="*/ 123825 w 155575"/>
                <a:gd name="connsiteY39" fmla="*/ 123825 h 803275"/>
                <a:gd name="connsiteX40" fmla="*/ 114300 w 155575"/>
                <a:gd name="connsiteY40" fmla="*/ 104775 h 803275"/>
                <a:gd name="connsiteX41" fmla="*/ 104775 w 155575"/>
                <a:gd name="connsiteY41" fmla="*/ 98425 h 803275"/>
                <a:gd name="connsiteX42" fmla="*/ 98425 w 155575"/>
                <a:gd name="connsiteY42" fmla="*/ 88900 h 803275"/>
                <a:gd name="connsiteX43" fmla="*/ 79375 w 155575"/>
                <a:gd name="connsiteY43" fmla="*/ 79375 h 803275"/>
                <a:gd name="connsiteX44" fmla="*/ 76200 w 155575"/>
                <a:gd name="connsiteY44" fmla="*/ 50800 h 803275"/>
                <a:gd name="connsiteX45" fmla="*/ 69850 w 155575"/>
                <a:gd name="connsiteY45" fmla="*/ 41275 h 803275"/>
                <a:gd name="connsiteX46" fmla="*/ 66675 w 155575"/>
                <a:gd name="connsiteY46" fmla="*/ 31750 h 803275"/>
                <a:gd name="connsiteX47" fmla="*/ 69850 w 155575"/>
                <a:gd name="connsiteY47" fmla="*/ 22225 h 803275"/>
                <a:gd name="connsiteX48" fmla="*/ 73025 w 155575"/>
                <a:gd name="connsiteY48" fmla="*/ 0 h 803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55575" h="803275">
                  <a:moveTo>
                    <a:pt x="0" y="803275"/>
                  </a:moveTo>
                  <a:cubicBezTo>
                    <a:pt x="4233" y="797983"/>
                    <a:pt x="7555" y="791810"/>
                    <a:pt x="12700" y="787400"/>
                  </a:cubicBezTo>
                  <a:cubicBezTo>
                    <a:pt x="15241" y="785222"/>
                    <a:pt x="19612" y="786316"/>
                    <a:pt x="22225" y="784225"/>
                  </a:cubicBezTo>
                  <a:cubicBezTo>
                    <a:pt x="25205" y="781841"/>
                    <a:pt x="25877" y="777398"/>
                    <a:pt x="28575" y="774700"/>
                  </a:cubicBezTo>
                  <a:cubicBezTo>
                    <a:pt x="31273" y="772002"/>
                    <a:pt x="34925" y="770467"/>
                    <a:pt x="38100" y="768350"/>
                  </a:cubicBezTo>
                  <a:cubicBezTo>
                    <a:pt x="40217" y="765175"/>
                    <a:pt x="41752" y="761523"/>
                    <a:pt x="44450" y="758825"/>
                  </a:cubicBezTo>
                  <a:cubicBezTo>
                    <a:pt x="47148" y="756127"/>
                    <a:pt x="51044" y="754918"/>
                    <a:pt x="53975" y="752475"/>
                  </a:cubicBezTo>
                  <a:cubicBezTo>
                    <a:pt x="59253" y="748077"/>
                    <a:pt x="66912" y="740036"/>
                    <a:pt x="69850" y="733425"/>
                  </a:cubicBezTo>
                  <a:cubicBezTo>
                    <a:pt x="76758" y="717882"/>
                    <a:pt x="75112" y="715883"/>
                    <a:pt x="79375" y="701675"/>
                  </a:cubicBezTo>
                  <a:cubicBezTo>
                    <a:pt x="81298" y="695264"/>
                    <a:pt x="82012" y="688194"/>
                    <a:pt x="85725" y="682625"/>
                  </a:cubicBezTo>
                  <a:lnTo>
                    <a:pt x="92075" y="673100"/>
                  </a:lnTo>
                  <a:cubicBezTo>
                    <a:pt x="93133" y="668867"/>
                    <a:pt x="93299" y="664303"/>
                    <a:pt x="95250" y="660400"/>
                  </a:cubicBezTo>
                  <a:cubicBezTo>
                    <a:pt x="98663" y="653574"/>
                    <a:pt x="105537" y="648590"/>
                    <a:pt x="107950" y="641350"/>
                  </a:cubicBezTo>
                  <a:cubicBezTo>
                    <a:pt x="124332" y="592203"/>
                    <a:pt x="105556" y="642964"/>
                    <a:pt x="120650" y="612775"/>
                  </a:cubicBezTo>
                  <a:cubicBezTo>
                    <a:pt x="124279" y="605517"/>
                    <a:pt x="125189" y="594621"/>
                    <a:pt x="127000" y="587375"/>
                  </a:cubicBezTo>
                  <a:cubicBezTo>
                    <a:pt x="127812" y="584128"/>
                    <a:pt x="129117" y="581025"/>
                    <a:pt x="130175" y="577850"/>
                  </a:cubicBezTo>
                  <a:cubicBezTo>
                    <a:pt x="129117" y="564092"/>
                    <a:pt x="128712" y="550267"/>
                    <a:pt x="127000" y="536575"/>
                  </a:cubicBezTo>
                  <a:cubicBezTo>
                    <a:pt x="126585" y="533254"/>
                    <a:pt x="126192" y="529417"/>
                    <a:pt x="123825" y="527050"/>
                  </a:cubicBezTo>
                  <a:cubicBezTo>
                    <a:pt x="121458" y="524683"/>
                    <a:pt x="117475" y="524933"/>
                    <a:pt x="114300" y="523875"/>
                  </a:cubicBezTo>
                  <a:cubicBezTo>
                    <a:pt x="105554" y="497637"/>
                    <a:pt x="118474" y="538728"/>
                    <a:pt x="107950" y="482600"/>
                  </a:cubicBezTo>
                  <a:cubicBezTo>
                    <a:pt x="106716" y="476021"/>
                    <a:pt x="107169" y="467263"/>
                    <a:pt x="101600" y="463550"/>
                  </a:cubicBezTo>
                  <a:lnTo>
                    <a:pt x="92075" y="457200"/>
                  </a:lnTo>
                  <a:cubicBezTo>
                    <a:pt x="84902" y="435681"/>
                    <a:pt x="93022" y="461933"/>
                    <a:pt x="85725" y="425450"/>
                  </a:cubicBezTo>
                  <a:cubicBezTo>
                    <a:pt x="85069" y="422168"/>
                    <a:pt x="83362" y="419172"/>
                    <a:pt x="82550" y="415925"/>
                  </a:cubicBezTo>
                  <a:lnTo>
                    <a:pt x="76200" y="390525"/>
                  </a:lnTo>
                  <a:cubicBezTo>
                    <a:pt x="77258" y="368300"/>
                    <a:pt x="76615" y="345928"/>
                    <a:pt x="79375" y="323850"/>
                  </a:cubicBezTo>
                  <a:cubicBezTo>
                    <a:pt x="79848" y="320064"/>
                    <a:pt x="82745" y="316709"/>
                    <a:pt x="85725" y="314325"/>
                  </a:cubicBezTo>
                  <a:cubicBezTo>
                    <a:pt x="88338" y="312234"/>
                    <a:pt x="92075" y="312208"/>
                    <a:pt x="95250" y="311150"/>
                  </a:cubicBezTo>
                  <a:cubicBezTo>
                    <a:pt x="98812" y="300464"/>
                    <a:pt x="98498" y="299910"/>
                    <a:pt x="104775" y="288925"/>
                  </a:cubicBezTo>
                  <a:cubicBezTo>
                    <a:pt x="106668" y="285612"/>
                    <a:pt x="109418" y="282813"/>
                    <a:pt x="111125" y="279400"/>
                  </a:cubicBezTo>
                  <a:cubicBezTo>
                    <a:pt x="112622" y="276407"/>
                    <a:pt x="112209" y="272488"/>
                    <a:pt x="114300" y="269875"/>
                  </a:cubicBezTo>
                  <a:cubicBezTo>
                    <a:pt x="116684" y="266895"/>
                    <a:pt x="120650" y="265642"/>
                    <a:pt x="123825" y="263525"/>
                  </a:cubicBezTo>
                  <a:cubicBezTo>
                    <a:pt x="125942" y="260350"/>
                    <a:pt x="127477" y="256698"/>
                    <a:pt x="130175" y="254000"/>
                  </a:cubicBezTo>
                  <a:cubicBezTo>
                    <a:pt x="132873" y="251302"/>
                    <a:pt x="137316" y="250630"/>
                    <a:pt x="139700" y="247650"/>
                  </a:cubicBezTo>
                  <a:cubicBezTo>
                    <a:pt x="141791" y="245037"/>
                    <a:pt x="141250" y="241051"/>
                    <a:pt x="142875" y="238125"/>
                  </a:cubicBezTo>
                  <a:cubicBezTo>
                    <a:pt x="146581" y="231454"/>
                    <a:pt x="155575" y="219075"/>
                    <a:pt x="155575" y="219075"/>
                  </a:cubicBezTo>
                  <a:cubicBezTo>
                    <a:pt x="154517" y="198967"/>
                    <a:pt x="154799" y="178743"/>
                    <a:pt x="152400" y="158750"/>
                  </a:cubicBezTo>
                  <a:cubicBezTo>
                    <a:pt x="151603" y="152104"/>
                    <a:pt x="152400" y="141817"/>
                    <a:pt x="146050" y="139700"/>
                  </a:cubicBezTo>
                  <a:lnTo>
                    <a:pt x="136525" y="136525"/>
                  </a:lnTo>
                  <a:cubicBezTo>
                    <a:pt x="129598" y="115743"/>
                    <a:pt x="139219" y="136140"/>
                    <a:pt x="123825" y="123825"/>
                  </a:cubicBezTo>
                  <a:cubicBezTo>
                    <a:pt x="108956" y="111930"/>
                    <a:pt x="124525" y="117557"/>
                    <a:pt x="114300" y="104775"/>
                  </a:cubicBezTo>
                  <a:cubicBezTo>
                    <a:pt x="111916" y="101795"/>
                    <a:pt x="107950" y="100542"/>
                    <a:pt x="104775" y="98425"/>
                  </a:cubicBezTo>
                  <a:cubicBezTo>
                    <a:pt x="102658" y="95250"/>
                    <a:pt x="101123" y="91598"/>
                    <a:pt x="98425" y="88900"/>
                  </a:cubicBezTo>
                  <a:cubicBezTo>
                    <a:pt x="92270" y="82745"/>
                    <a:pt x="87122" y="81957"/>
                    <a:pt x="79375" y="79375"/>
                  </a:cubicBezTo>
                  <a:cubicBezTo>
                    <a:pt x="78317" y="69850"/>
                    <a:pt x="78524" y="60097"/>
                    <a:pt x="76200" y="50800"/>
                  </a:cubicBezTo>
                  <a:cubicBezTo>
                    <a:pt x="75275" y="47098"/>
                    <a:pt x="71557" y="44688"/>
                    <a:pt x="69850" y="41275"/>
                  </a:cubicBezTo>
                  <a:cubicBezTo>
                    <a:pt x="68353" y="38282"/>
                    <a:pt x="67733" y="34925"/>
                    <a:pt x="66675" y="31750"/>
                  </a:cubicBezTo>
                  <a:cubicBezTo>
                    <a:pt x="67733" y="28575"/>
                    <a:pt x="69124" y="25492"/>
                    <a:pt x="69850" y="22225"/>
                  </a:cubicBezTo>
                  <a:cubicBezTo>
                    <a:pt x="73199" y="7155"/>
                    <a:pt x="73025" y="8787"/>
                    <a:pt x="73025" y="0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" name="Freihandform 2"/>
            <p:cNvSpPr/>
            <p:nvPr/>
          </p:nvSpPr>
          <p:spPr>
            <a:xfrm>
              <a:off x="6229350" y="4772025"/>
              <a:ext cx="622300" cy="457200"/>
            </a:xfrm>
            <a:custGeom>
              <a:avLst/>
              <a:gdLst>
                <a:gd name="connsiteX0" fmla="*/ 622300 w 622300"/>
                <a:gd name="connsiteY0" fmla="*/ 457200 h 457200"/>
                <a:gd name="connsiteX1" fmla="*/ 606425 w 622300"/>
                <a:gd name="connsiteY1" fmla="*/ 447675 h 457200"/>
                <a:gd name="connsiteX2" fmla="*/ 587375 w 622300"/>
                <a:gd name="connsiteY2" fmla="*/ 434975 h 457200"/>
                <a:gd name="connsiteX3" fmla="*/ 574675 w 622300"/>
                <a:gd name="connsiteY3" fmla="*/ 406400 h 457200"/>
                <a:gd name="connsiteX4" fmla="*/ 565150 w 622300"/>
                <a:gd name="connsiteY4" fmla="*/ 403225 h 457200"/>
                <a:gd name="connsiteX5" fmla="*/ 546100 w 622300"/>
                <a:gd name="connsiteY5" fmla="*/ 400050 h 457200"/>
                <a:gd name="connsiteX6" fmla="*/ 527050 w 622300"/>
                <a:gd name="connsiteY6" fmla="*/ 387350 h 457200"/>
                <a:gd name="connsiteX7" fmla="*/ 517525 w 622300"/>
                <a:gd name="connsiteY7" fmla="*/ 381000 h 457200"/>
                <a:gd name="connsiteX8" fmla="*/ 498475 w 622300"/>
                <a:gd name="connsiteY8" fmla="*/ 371475 h 457200"/>
                <a:gd name="connsiteX9" fmla="*/ 479425 w 622300"/>
                <a:gd name="connsiteY9" fmla="*/ 361950 h 457200"/>
                <a:gd name="connsiteX10" fmla="*/ 460375 w 622300"/>
                <a:gd name="connsiteY10" fmla="*/ 342900 h 457200"/>
                <a:gd name="connsiteX11" fmla="*/ 441325 w 622300"/>
                <a:gd name="connsiteY11" fmla="*/ 327025 h 457200"/>
                <a:gd name="connsiteX12" fmla="*/ 428625 w 622300"/>
                <a:gd name="connsiteY12" fmla="*/ 307975 h 457200"/>
                <a:gd name="connsiteX13" fmla="*/ 422275 w 622300"/>
                <a:gd name="connsiteY13" fmla="*/ 298450 h 457200"/>
                <a:gd name="connsiteX14" fmla="*/ 387350 w 622300"/>
                <a:gd name="connsiteY14" fmla="*/ 276225 h 457200"/>
                <a:gd name="connsiteX15" fmla="*/ 365125 w 622300"/>
                <a:gd name="connsiteY15" fmla="*/ 269875 h 457200"/>
                <a:gd name="connsiteX16" fmla="*/ 349250 w 622300"/>
                <a:gd name="connsiteY16" fmla="*/ 241300 h 457200"/>
                <a:gd name="connsiteX17" fmla="*/ 339725 w 622300"/>
                <a:gd name="connsiteY17" fmla="*/ 238125 h 457200"/>
                <a:gd name="connsiteX18" fmla="*/ 336550 w 622300"/>
                <a:gd name="connsiteY18" fmla="*/ 228600 h 457200"/>
                <a:gd name="connsiteX19" fmla="*/ 317500 w 622300"/>
                <a:gd name="connsiteY19" fmla="*/ 219075 h 457200"/>
                <a:gd name="connsiteX20" fmla="*/ 295275 w 622300"/>
                <a:gd name="connsiteY20" fmla="*/ 203200 h 457200"/>
                <a:gd name="connsiteX21" fmla="*/ 285750 w 622300"/>
                <a:gd name="connsiteY21" fmla="*/ 196850 h 457200"/>
                <a:gd name="connsiteX22" fmla="*/ 250825 w 622300"/>
                <a:gd name="connsiteY22" fmla="*/ 190500 h 457200"/>
                <a:gd name="connsiteX23" fmla="*/ 190500 w 622300"/>
                <a:gd name="connsiteY23" fmla="*/ 184150 h 457200"/>
                <a:gd name="connsiteX24" fmla="*/ 177800 w 622300"/>
                <a:gd name="connsiteY24" fmla="*/ 180975 h 457200"/>
                <a:gd name="connsiteX25" fmla="*/ 139700 w 622300"/>
                <a:gd name="connsiteY25" fmla="*/ 171450 h 457200"/>
                <a:gd name="connsiteX26" fmla="*/ 130175 w 622300"/>
                <a:gd name="connsiteY26" fmla="*/ 168275 h 457200"/>
                <a:gd name="connsiteX27" fmla="*/ 120650 w 622300"/>
                <a:gd name="connsiteY27" fmla="*/ 165100 h 457200"/>
                <a:gd name="connsiteX28" fmla="*/ 107950 w 622300"/>
                <a:gd name="connsiteY28" fmla="*/ 149225 h 457200"/>
                <a:gd name="connsiteX29" fmla="*/ 95250 w 622300"/>
                <a:gd name="connsiteY29" fmla="*/ 133350 h 457200"/>
                <a:gd name="connsiteX30" fmla="*/ 82550 w 622300"/>
                <a:gd name="connsiteY30" fmla="*/ 104775 h 457200"/>
                <a:gd name="connsiteX31" fmla="*/ 82550 w 622300"/>
                <a:gd name="connsiteY31" fmla="*/ 104775 h 457200"/>
                <a:gd name="connsiteX32" fmla="*/ 76200 w 622300"/>
                <a:gd name="connsiteY32" fmla="*/ 95250 h 457200"/>
                <a:gd name="connsiteX33" fmla="*/ 73025 w 622300"/>
                <a:gd name="connsiteY33" fmla="*/ 85725 h 457200"/>
                <a:gd name="connsiteX34" fmla="*/ 60325 w 622300"/>
                <a:gd name="connsiteY34" fmla="*/ 66675 h 457200"/>
                <a:gd name="connsiteX35" fmla="*/ 53975 w 622300"/>
                <a:gd name="connsiteY35" fmla="*/ 57150 h 457200"/>
                <a:gd name="connsiteX36" fmla="*/ 34925 w 622300"/>
                <a:gd name="connsiteY36" fmla="*/ 44450 h 457200"/>
                <a:gd name="connsiteX37" fmla="*/ 22225 w 622300"/>
                <a:gd name="connsiteY37" fmla="*/ 28575 h 457200"/>
                <a:gd name="connsiteX38" fmla="*/ 6350 w 622300"/>
                <a:gd name="connsiteY38" fmla="*/ 15875 h 457200"/>
                <a:gd name="connsiteX39" fmla="*/ 0 w 622300"/>
                <a:gd name="connsiteY39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622300" h="457200">
                  <a:moveTo>
                    <a:pt x="622300" y="457200"/>
                  </a:moveTo>
                  <a:cubicBezTo>
                    <a:pt x="617008" y="454025"/>
                    <a:pt x="611631" y="450988"/>
                    <a:pt x="606425" y="447675"/>
                  </a:cubicBezTo>
                  <a:cubicBezTo>
                    <a:pt x="599986" y="443578"/>
                    <a:pt x="587375" y="434975"/>
                    <a:pt x="587375" y="434975"/>
                  </a:cubicBezTo>
                  <a:cubicBezTo>
                    <a:pt x="585435" y="429154"/>
                    <a:pt x="581536" y="411889"/>
                    <a:pt x="574675" y="406400"/>
                  </a:cubicBezTo>
                  <a:cubicBezTo>
                    <a:pt x="572062" y="404309"/>
                    <a:pt x="568417" y="403951"/>
                    <a:pt x="565150" y="403225"/>
                  </a:cubicBezTo>
                  <a:cubicBezTo>
                    <a:pt x="558866" y="401828"/>
                    <a:pt x="552450" y="401108"/>
                    <a:pt x="546100" y="400050"/>
                  </a:cubicBezTo>
                  <a:lnTo>
                    <a:pt x="527050" y="387350"/>
                  </a:lnTo>
                  <a:cubicBezTo>
                    <a:pt x="523875" y="385233"/>
                    <a:pt x="520938" y="382707"/>
                    <a:pt x="517525" y="381000"/>
                  </a:cubicBezTo>
                  <a:cubicBezTo>
                    <a:pt x="511175" y="377825"/>
                    <a:pt x="504963" y="374358"/>
                    <a:pt x="498475" y="371475"/>
                  </a:cubicBezTo>
                  <a:cubicBezTo>
                    <a:pt x="489179" y="367343"/>
                    <a:pt x="487346" y="369871"/>
                    <a:pt x="479425" y="361950"/>
                  </a:cubicBezTo>
                  <a:cubicBezTo>
                    <a:pt x="455796" y="338321"/>
                    <a:pt x="482823" y="357865"/>
                    <a:pt x="460375" y="342900"/>
                  </a:cubicBezTo>
                  <a:cubicBezTo>
                    <a:pt x="452816" y="320224"/>
                    <a:pt x="464703" y="347806"/>
                    <a:pt x="441325" y="327025"/>
                  </a:cubicBezTo>
                  <a:cubicBezTo>
                    <a:pt x="435621" y="321955"/>
                    <a:pt x="432858" y="314325"/>
                    <a:pt x="428625" y="307975"/>
                  </a:cubicBezTo>
                  <a:cubicBezTo>
                    <a:pt x="426508" y="304800"/>
                    <a:pt x="425450" y="300567"/>
                    <a:pt x="422275" y="298450"/>
                  </a:cubicBezTo>
                  <a:cubicBezTo>
                    <a:pt x="420271" y="297114"/>
                    <a:pt x="391834" y="277720"/>
                    <a:pt x="387350" y="276225"/>
                  </a:cubicBezTo>
                  <a:cubicBezTo>
                    <a:pt x="373685" y="271670"/>
                    <a:pt x="381072" y="273862"/>
                    <a:pt x="365125" y="269875"/>
                  </a:cubicBezTo>
                  <a:cubicBezTo>
                    <a:pt x="362329" y="261488"/>
                    <a:pt x="357438" y="244029"/>
                    <a:pt x="349250" y="241300"/>
                  </a:cubicBezTo>
                  <a:lnTo>
                    <a:pt x="339725" y="238125"/>
                  </a:lnTo>
                  <a:cubicBezTo>
                    <a:pt x="338667" y="234950"/>
                    <a:pt x="338641" y="231213"/>
                    <a:pt x="336550" y="228600"/>
                  </a:cubicBezTo>
                  <a:cubicBezTo>
                    <a:pt x="332074" y="223005"/>
                    <a:pt x="323775" y="221167"/>
                    <a:pt x="317500" y="219075"/>
                  </a:cubicBezTo>
                  <a:cubicBezTo>
                    <a:pt x="310621" y="198438"/>
                    <a:pt x="320675" y="220133"/>
                    <a:pt x="295275" y="203200"/>
                  </a:cubicBezTo>
                  <a:cubicBezTo>
                    <a:pt x="292100" y="201083"/>
                    <a:pt x="289163" y="198557"/>
                    <a:pt x="285750" y="196850"/>
                  </a:cubicBezTo>
                  <a:cubicBezTo>
                    <a:pt x="276133" y="192041"/>
                    <a:pt x="259143" y="191376"/>
                    <a:pt x="250825" y="190500"/>
                  </a:cubicBezTo>
                  <a:cubicBezTo>
                    <a:pt x="231648" y="188481"/>
                    <a:pt x="209802" y="187367"/>
                    <a:pt x="190500" y="184150"/>
                  </a:cubicBezTo>
                  <a:cubicBezTo>
                    <a:pt x="186196" y="183433"/>
                    <a:pt x="182079" y="181831"/>
                    <a:pt x="177800" y="180975"/>
                  </a:cubicBezTo>
                  <a:cubicBezTo>
                    <a:pt x="145734" y="174562"/>
                    <a:pt x="171525" y="182058"/>
                    <a:pt x="139700" y="171450"/>
                  </a:cubicBezTo>
                  <a:lnTo>
                    <a:pt x="130175" y="168275"/>
                  </a:lnTo>
                  <a:lnTo>
                    <a:pt x="120650" y="165100"/>
                  </a:lnTo>
                  <a:cubicBezTo>
                    <a:pt x="114469" y="146557"/>
                    <a:pt x="122311" y="163586"/>
                    <a:pt x="107950" y="149225"/>
                  </a:cubicBezTo>
                  <a:cubicBezTo>
                    <a:pt x="103158" y="144433"/>
                    <a:pt x="99316" y="138771"/>
                    <a:pt x="95250" y="133350"/>
                  </a:cubicBezTo>
                  <a:cubicBezTo>
                    <a:pt x="86193" y="121275"/>
                    <a:pt x="88342" y="122150"/>
                    <a:pt x="82550" y="104775"/>
                  </a:cubicBezTo>
                  <a:lnTo>
                    <a:pt x="82550" y="104775"/>
                  </a:lnTo>
                  <a:cubicBezTo>
                    <a:pt x="80433" y="101600"/>
                    <a:pt x="77907" y="98663"/>
                    <a:pt x="76200" y="95250"/>
                  </a:cubicBezTo>
                  <a:cubicBezTo>
                    <a:pt x="74703" y="92257"/>
                    <a:pt x="74650" y="88651"/>
                    <a:pt x="73025" y="85725"/>
                  </a:cubicBezTo>
                  <a:cubicBezTo>
                    <a:pt x="69319" y="79054"/>
                    <a:pt x="64558" y="73025"/>
                    <a:pt x="60325" y="66675"/>
                  </a:cubicBezTo>
                  <a:cubicBezTo>
                    <a:pt x="58208" y="63500"/>
                    <a:pt x="57150" y="59267"/>
                    <a:pt x="53975" y="57150"/>
                  </a:cubicBezTo>
                  <a:lnTo>
                    <a:pt x="34925" y="44450"/>
                  </a:lnTo>
                  <a:cubicBezTo>
                    <a:pt x="26945" y="20509"/>
                    <a:pt x="38638" y="49091"/>
                    <a:pt x="22225" y="28575"/>
                  </a:cubicBezTo>
                  <a:cubicBezTo>
                    <a:pt x="9699" y="12918"/>
                    <a:pt x="32690" y="22460"/>
                    <a:pt x="6350" y="15875"/>
                  </a:cubicBezTo>
                  <a:cubicBezTo>
                    <a:pt x="2427" y="4105"/>
                    <a:pt x="4672" y="9343"/>
                    <a:pt x="0" y="0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" name="Freihandform 4"/>
            <p:cNvSpPr/>
            <p:nvPr/>
          </p:nvSpPr>
          <p:spPr>
            <a:xfrm>
              <a:off x="5508105" y="4437113"/>
              <a:ext cx="683146" cy="274588"/>
            </a:xfrm>
            <a:custGeom>
              <a:avLst/>
              <a:gdLst>
                <a:gd name="connsiteX0" fmla="*/ 650875 w 650875"/>
                <a:gd name="connsiteY0" fmla="*/ 263525 h 263525"/>
                <a:gd name="connsiteX1" fmla="*/ 644525 w 650875"/>
                <a:gd name="connsiteY1" fmla="*/ 238125 h 263525"/>
                <a:gd name="connsiteX2" fmla="*/ 635000 w 650875"/>
                <a:gd name="connsiteY2" fmla="*/ 219075 h 263525"/>
                <a:gd name="connsiteX3" fmla="*/ 619125 w 650875"/>
                <a:gd name="connsiteY3" fmla="*/ 180975 h 263525"/>
                <a:gd name="connsiteX4" fmla="*/ 609600 w 650875"/>
                <a:gd name="connsiteY4" fmla="*/ 177800 h 263525"/>
                <a:gd name="connsiteX5" fmla="*/ 577850 w 650875"/>
                <a:gd name="connsiteY5" fmla="*/ 146050 h 263525"/>
                <a:gd name="connsiteX6" fmla="*/ 568325 w 650875"/>
                <a:gd name="connsiteY6" fmla="*/ 139700 h 263525"/>
                <a:gd name="connsiteX7" fmla="*/ 558800 w 650875"/>
                <a:gd name="connsiteY7" fmla="*/ 133350 h 263525"/>
                <a:gd name="connsiteX8" fmla="*/ 539750 w 650875"/>
                <a:gd name="connsiteY8" fmla="*/ 127000 h 263525"/>
                <a:gd name="connsiteX9" fmla="*/ 517525 w 650875"/>
                <a:gd name="connsiteY9" fmla="*/ 117475 h 263525"/>
                <a:gd name="connsiteX10" fmla="*/ 508000 w 650875"/>
                <a:gd name="connsiteY10" fmla="*/ 107950 h 263525"/>
                <a:gd name="connsiteX11" fmla="*/ 501650 w 650875"/>
                <a:gd name="connsiteY11" fmla="*/ 98425 h 263525"/>
                <a:gd name="connsiteX12" fmla="*/ 482600 w 650875"/>
                <a:gd name="connsiteY12" fmla="*/ 92075 h 263525"/>
                <a:gd name="connsiteX13" fmla="*/ 365125 w 650875"/>
                <a:gd name="connsiteY13" fmla="*/ 85725 h 263525"/>
                <a:gd name="connsiteX14" fmla="*/ 301625 w 650875"/>
                <a:gd name="connsiteY14" fmla="*/ 79375 h 263525"/>
                <a:gd name="connsiteX15" fmla="*/ 282575 w 650875"/>
                <a:gd name="connsiteY15" fmla="*/ 76200 h 263525"/>
                <a:gd name="connsiteX16" fmla="*/ 238125 w 650875"/>
                <a:gd name="connsiteY16" fmla="*/ 66675 h 263525"/>
                <a:gd name="connsiteX17" fmla="*/ 228600 w 650875"/>
                <a:gd name="connsiteY17" fmla="*/ 63500 h 263525"/>
                <a:gd name="connsiteX18" fmla="*/ 212725 w 650875"/>
                <a:gd name="connsiteY18" fmla="*/ 60325 h 263525"/>
                <a:gd name="connsiteX19" fmla="*/ 180975 w 650875"/>
                <a:gd name="connsiteY19" fmla="*/ 57150 h 263525"/>
                <a:gd name="connsiteX20" fmla="*/ 139700 w 650875"/>
                <a:gd name="connsiteY20" fmla="*/ 50800 h 263525"/>
                <a:gd name="connsiteX21" fmla="*/ 76200 w 650875"/>
                <a:gd name="connsiteY21" fmla="*/ 44450 h 263525"/>
                <a:gd name="connsiteX22" fmla="*/ 57150 w 650875"/>
                <a:gd name="connsiteY22" fmla="*/ 38100 h 263525"/>
                <a:gd name="connsiteX23" fmla="*/ 41275 w 650875"/>
                <a:gd name="connsiteY23" fmla="*/ 28575 h 263525"/>
                <a:gd name="connsiteX24" fmla="*/ 31750 w 650875"/>
                <a:gd name="connsiteY24" fmla="*/ 22225 h 263525"/>
                <a:gd name="connsiteX25" fmla="*/ 19050 w 650875"/>
                <a:gd name="connsiteY25" fmla="*/ 19050 h 263525"/>
                <a:gd name="connsiteX26" fmla="*/ 12700 w 650875"/>
                <a:gd name="connsiteY26" fmla="*/ 9525 h 263525"/>
                <a:gd name="connsiteX27" fmla="*/ 0 w 650875"/>
                <a:gd name="connsiteY27" fmla="*/ 0 h 26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50875" h="263525">
                  <a:moveTo>
                    <a:pt x="650875" y="263525"/>
                  </a:moveTo>
                  <a:cubicBezTo>
                    <a:pt x="649667" y="257487"/>
                    <a:pt x="647779" y="244634"/>
                    <a:pt x="644525" y="238125"/>
                  </a:cubicBezTo>
                  <a:cubicBezTo>
                    <a:pt x="637415" y="223905"/>
                    <a:pt x="638420" y="233896"/>
                    <a:pt x="635000" y="219075"/>
                  </a:cubicBezTo>
                  <a:cubicBezTo>
                    <a:pt x="628943" y="192827"/>
                    <a:pt x="637262" y="190044"/>
                    <a:pt x="619125" y="180975"/>
                  </a:cubicBezTo>
                  <a:cubicBezTo>
                    <a:pt x="616132" y="179478"/>
                    <a:pt x="612775" y="178858"/>
                    <a:pt x="609600" y="177800"/>
                  </a:cubicBezTo>
                  <a:cubicBezTo>
                    <a:pt x="592667" y="152400"/>
                    <a:pt x="603250" y="162983"/>
                    <a:pt x="577850" y="146050"/>
                  </a:cubicBezTo>
                  <a:lnTo>
                    <a:pt x="568325" y="139700"/>
                  </a:lnTo>
                  <a:cubicBezTo>
                    <a:pt x="565150" y="137583"/>
                    <a:pt x="562420" y="134557"/>
                    <a:pt x="558800" y="133350"/>
                  </a:cubicBezTo>
                  <a:lnTo>
                    <a:pt x="539750" y="127000"/>
                  </a:lnTo>
                  <a:cubicBezTo>
                    <a:pt x="531977" y="124409"/>
                    <a:pt x="524391" y="122379"/>
                    <a:pt x="517525" y="117475"/>
                  </a:cubicBezTo>
                  <a:cubicBezTo>
                    <a:pt x="513871" y="114865"/>
                    <a:pt x="510875" y="111399"/>
                    <a:pt x="508000" y="107950"/>
                  </a:cubicBezTo>
                  <a:cubicBezTo>
                    <a:pt x="505557" y="105019"/>
                    <a:pt x="504886" y="100447"/>
                    <a:pt x="501650" y="98425"/>
                  </a:cubicBezTo>
                  <a:cubicBezTo>
                    <a:pt x="495974" y="94877"/>
                    <a:pt x="489286" y="92393"/>
                    <a:pt x="482600" y="92075"/>
                  </a:cubicBezTo>
                  <a:cubicBezTo>
                    <a:pt x="398978" y="88093"/>
                    <a:pt x="438132" y="90288"/>
                    <a:pt x="365125" y="85725"/>
                  </a:cubicBezTo>
                  <a:cubicBezTo>
                    <a:pt x="333432" y="77802"/>
                    <a:pt x="366629" y="85284"/>
                    <a:pt x="301625" y="79375"/>
                  </a:cubicBezTo>
                  <a:cubicBezTo>
                    <a:pt x="295214" y="78792"/>
                    <a:pt x="288925" y="77258"/>
                    <a:pt x="282575" y="76200"/>
                  </a:cubicBezTo>
                  <a:cubicBezTo>
                    <a:pt x="262070" y="62530"/>
                    <a:pt x="280691" y="72756"/>
                    <a:pt x="238125" y="66675"/>
                  </a:cubicBezTo>
                  <a:cubicBezTo>
                    <a:pt x="234812" y="66202"/>
                    <a:pt x="231847" y="64312"/>
                    <a:pt x="228600" y="63500"/>
                  </a:cubicBezTo>
                  <a:cubicBezTo>
                    <a:pt x="223365" y="62191"/>
                    <a:pt x="218074" y="61038"/>
                    <a:pt x="212725" y="60325"/>
                  </a:cubicBezTo>
                  <a:cubicBezTo>
                    <a:pt x="202182" y="58919"/>
                    <a:pt x="191558" y="58208"/>
                    <a:pt x="180975" y="57150"/>
                  </a:cubicBezTo>
                  <a:cubicBezTo>
                    <a:pt x="161944" y="50806"/>
                    <a:pt x="172923" y="53689"/>
                    <a:pt x="139700" y="50800"/>
                  </a:cubicBezTo>
                  <a:cubicBezTo>
                    <a:pt x="82216" y="45801"/>
                    <a:pt x="116829" y="50254"/>
                    <a:pt x="76200" y="44450"/>
                  </a:cubicBezTo>
                  <a:cubicBezTo>
                    <a:pt x="69850" y="42333"/>
                    <a:pt x="62890" y="41544"/>
                    <a:pt x="57150" y="38100"/>
                  </a:cubicBezTo>
                  <a:cubicBezTo>
                    <a:pt x="51858" y="34925"/>
                    <a:pt x="46508" y="31846"/>
                    <a:pt x="41275" y="28575"/>
                  </a:cubicBezTo>
                  <a:cubicBezTo>
                    <a:pt x="38039" y="26553"/>
                    <a:pt x="35257" y="23728"/>
                    <a:pt x="31750" y="22225"/>
                  </a:cubicBezTo>
                  <a:cubicBezTo>
                    <a:pt x="27739" y="20506"/>
                    <a:pt x="23283" y="20108"/>
                    <a:pt x="19050" y="19050"/>
                  </a:cubicBezTo>
                  <a:cubicBezTo>
                    <a:pt x="16933" y="15875"/>
                    <a:pt x="15680" y="11909"/>
                    <a:pt x="12700" y="9525"/>
                  </a:cubicBezTo>
                  <a:cubicBezTo>
                    <a:pt x="-3647" y="-3553"/>
                    <a:pt x="7908" y="15817"/>
                    <a:pt x="0" y="0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Freihandform 5"/>
            <p:cNvSpPr/>
            <p:nvPr/>
          </p:nvSpPr>
          <p:spPr>
            <a:xfrm>
              <a:off x="4975225" y="4140200"/>
              <a:ext cx="469900" cy="257175"/>
            </a:xfrm>
            <a:custGeom>
              <a:avLst/>
              <a:gdLst>
                <a:gd name="connsiteX0" fmla="*/ 469900 w 469900"/>
                <a:gd name="connsiteY0" fmla="*/ 257175 h 257175"/>
                <a:gd name="connsiteX1" fmla="*/ 434975 w 469900"/>
                <a:gd name="connsiteY1" fmla="*/ 244475 h 257175"/>
                <a:gd name="connsiteX2" fmla="*/ 403225 w 469900"/>
                <a:gd name="connsiteY2" fmla="*/ 238125 h 257175"/>
                <a:gd name="connsiteX3" fmla="*/ 387350 w 469900"/>
                <a:gd name="connsiteY3" fmla="*/ 234950 h 257175"/>
                <a:gd name="connsiteX4" fmla="*/ 368300 w 469900"/>
                <a:gd name="connsiteY4" fmla="*/ 228600 h 257175"/>
                <a:gd name="connsiteX5" fmla="*/ 355600 w 469900"/>
                <a:gd name="connsiteY5" fmla="*/ 225425 h 257175"/>
                <a:gd name="connsiteX6" fmla="*/ 346075 w 469900"/>
                <a:gd name="connsiteY6" fmla="*/ 222250 h 257175"/>
                <a:gd name="connsiteX7" fmla="*/ 323850 w 469900"/>
                <a:gd name="connsiteY7" fmla="*/ 219075 h 257175"/>
                <a:gd name="connsiteX8" fmla="*/ 307975 w 469900"/>
                <a:gd name="connsiteY8" fmla="*/ 215900 h 257175"/>
                <a:gd name="connsiteX9" fmla="*/ 298450 w 469900"/>
                <a:gd name="connsiteY9" fmla="*/ 209550 h 257175"/>
                <a:gd name="connsiteX10" fmla="*/ 279400 w 469900"/>
                <a:gd name="connsiteY10" fmla="*/ 203200 h 257175"/>
                <a:gd name="connsiteX11" fmla="*/ 260350 w 469900"/>
                <a:gd name="connsiteY11" fmla="*/ 193675 h 257175"/>
                <a:gd name="connsiteX12" fmla="*/ 257175 w 469900"/>
                <a:gd name="connsiteY12" fmla="*/ 184150 h 257175"/>
                <a:gd name="connsiteX13" fmla="*/ 238125 w 469900"/>
                <a:gd name="connsiteY13" fmla="*/ 171450 h 257175"/>
                <a:gd name="connsiteX14" fmla="*/ 219075 w 469900"/>
                <a:gd name="connsiteY14" fmla="*/ 161925 h 257175"/>
                <a:gd name="connsiteX15" fmla="*/ 203200 w 469900"/>
                <a:gd name="connsiteY15" fmla="*/ 149225 h 257175"/>
                <a:gd name="connsiteX16" fmla="*/ 193675 w 469900"/>
                <a:gd name="connsiteY16" fmla="*/ 130175 h 257175"/>
                <a:gd name="connsiteX17" fmla="*/ 190500 w 469900"/>
                <a:gd name="connsiteY17" fmla="*/ 117475 h 257175"/>
                <a:gd name="connsiteX18" fmla="*/ 180975 w 469900"/>
                <a:gd name="connsiteY18" fmla="*/ 107950 h 257175"/>
                <a:gd name="connsiteX19" fmla="*/ 158750 w 469900"/>
                <a:gd name="connsiteY19" fmla="*/ 95250 h 257175"/>
                <a:gd name="connsiteX20" fmla="*/ 146050 w 469900"/>
                <a:gd name="connsiteY20" fmla="*/ 92075 h 257175"/>
                <a:gd name="connsiteX21" fmla="*/ 136525 w 469900"/>
                <a:gd name="connsiteY21" fmla="*/ 85725 h 257175"/>
                <a:gd name="connsiteX22" fmla="*/ 107950 w 469900"/>
                <a:gd name="connsiteY22" fmla="*/ 79375 h 257175"/>
                <a:gd name="connsiteX23" fmla="*/ 88900 w 469900"/>
                <a:gd name="connsiteY23" fmla="*/ 73025 h 257175"/>
                <a:gd name="connsiteX24" fmla="*/ 66675 w 469900"/>
                <a:gd name="connsiteY24" fmla="*/ 44450 h 257175"/>
                <a:gd name="connsiteX25" fmla="*/ 57150 w 469900"/>
                <a:gd name="connsiteY25" fmla="*/ 38100 h 257175"/>
                <a:gd name="connsiteX26" fmla="*/ 31750 w 469900"/>
                <a:gd name="connsiteY26" fmla="*/ 15875 h 257175"/>
                <a:gd name="connsiteX27" fmla="*/ 22225 w 469900"/>
                <a:gd name="connsiteY27" fmla="*/ 9525 h 257175"/>
                <a:gd name="connsiteX28" fmla="*/ 0 w 469900"/>
                <a:gd name="connsiteY28" fmla="*/ 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69900" h="257175">
                  <a:moveTo>
                    <a:pt x="469900" y="257175"/>
                  </a:moveTo>
                  <a:cubicBezTo>
                    <a:pt x="462685" y="254289"/>
                    <a:pt x="441963" y="245640"/>
                    <a:pt x="434975" y="244475"/>
                  </a:cubicBezTo>
                  <a:cubicBezTo>
                    <a:pt x="397646" y="238253"/>
                    <a:pt x="431643" y="244440"/>
                    <a:pt x="403225" y="238125"/>
                  </a:cubicBezTo>
                  <a:cubicBezTo>
                    <a:pt x="397957" y="236954"/>
                    <a:pt x="392556" y="236370"/>
                    <a:pt x="387350" y="234950"/>
                  </a:cubicBezTo>
                  <a:cubicBezTo>
                    <a:pt x="380892" y="233189"/>
                    <a:pt x="374794" y="230223"/>
                    <a:pt x="368300" y="228600"/>
                  </a:cubicBezTo>
                  <a:cubicBezTo>
                    <a:pt x="364067" y="227542"/>
                    <a:pt x="359796" y="226624"/>
                    <a:pt x="355600" y="225425"/>
                  </a:cubicBezTo>
                  <a:cubicBezTo>
                    <a:pt x="352382" y="224506"/>
                    <a:pt x="349357" y="222906"/>
                    <a:pt x="346075" y="222250"/>
                  </a:cubicBezTo>
                  <a:cubicBezTo>
                    <a:pt x="338737" y="220782"/>
                    <a:pt x="331232" y="220305"/>
                    <a:pt x="323850" y="219075"/>
                  </a:cubicBezTo>
                  <a:cubicBezTo>
                    <a:pt x="318527" y="218188"/>
                    <a:pt x="313267" y="216958"/>
                    <a:pt x="307975" y="215900"/>
                  </a:cubicBezTo>
                  <a:cubicBezTo>
                    <a:pt x="304800" y="213783"/>
                    <a:pt x="301937" y="211100"/>
                    <a:pt x="298450" y="209550"/>
                  </a:cubicBezTo>
                  <a:cubicBezTo>
                    <a:pt x="292333" y="206832"/>
                    <a:pt x="284969" y="206913"/>
                    <a:pt x="279400" y="203200"/>
                  </a:cubicBezTo>
                  <a:cubicBezTo>
                    <a:pt x="267090" y="194994"/>
                    <a:pt x="273495" y="198057"/>
                    <a:pt x="260350" y="193675"/>
                  </a:cubicBezTo>
                  <a:cubicBezTo>
                    <a:pt x="259292" y="190500"/>
                    <a:pt x="259542" y="186517"/>
                    <a:pt x="257175" y="184150"/>
                  </a:cubicBezTo>
                  <a:cubicBezTo>
                    <a:pt x="251779" y="178754"/>
                    <a:pt x="244475" y="175683"/>
                    <a:pt x="238125" y="171450"/>
                  </a:cubicBezTo>
                  <a:cubicBezTo>
                    <a:pt x="225815" y="163244"/>
                    <a:pt x="232220" y="166307"/>
                    <a:pt x="219075" y="161925"/>
                  </a:cubicBezTo>
                  <a:cubicBezTo>
                    <a:pt x="200877" y="134628"/>
                    <a:pt x="225108" y="166752"/>
                    <a:pt x="203200" y="149225"/>
                  </a:cubicBezTo>
                  <a:cubicBezTo>
                    <a:pt x="198046" y="145102"/>
                    <a:pt x="195379" y="136140"/>
                    <a:pt x="193675" y="130175"/>
                  </a:cubicBezTo>
                  <a:cubicBezTo>
                    <a:pt x="192476" y="125979"/>
                    <a:pt x="192665" y="121264"/>
                    <a:pt x="190500" y="117475"/>
                  </a:cubicBezTo>
                  <a:cubicBezTo>
                    <a:pt x="188272" y="113576"/>
                    <a:pt x="184424" y="110825"/>
                    <a:pt x="180975" y="107950"/>
                  </a:cubicBezTo>
                  <a:cubicBezTo>
                    <a:pt x="175950" y="103763"/>
                    <a:pt x="164396" y="97367"/>
                    <a:pt x="158750" y="95250"/>
                  </a:cubicBezTo>
                  <a:cubicBezTo>
                    <a:pt x="154664" y="93718"/>
                    <a:pt x="150283" y="93133"/>
                    <a:pt x="146050" y="92075"/>
                  </a:cubicBezTo>
                  <a:cubicBezTo>
                    <a:pt x="142875" y="89958"/>
                    <a:pt x="139938" y="87432"/>
                    <a:pt x="136525" y="85725"/>
                  </a:cubicBezTo>
                  <a:cubicBezTo>
                    <a:pt x="127441" y="81183"/>
                    <a:pt x="117705" y="81814"/>
                    <a:pt x="107950" y="79375"/>
                  </a:cubicBezTo>
                  <a:cubicBezTo>
                    <a:pt x="101456" y="77752"/>
                    <a:pt x="88900" y="73025"/>
                    <a:pt x="88900" y="73025"/>
                  </a:cubicBezTo>
                  <a:cubicBezTo>
                    <a:pt x="80050" y="59750"/>
                    <a:pt x="77866" y="53776"/>
                    <a:pt x="66675" y="44450"/>
                  </a:cubicBezTo>
                  <a:cubicBezTo>
                    <a:pt x="63744" y="42007"/>
                    <a:pt x="60325" y="40217"/>
                    <a:pt x="57150" y="38100"/>
                  </a:cubicBezTo>
                  <a:cubicBezTo>
                    <a:pt x="46567" y="22225"/>
                    <a:pt x="53975" y="30692"/>
                    <a:pt x="31750" y="15875"/>
                  </a:cubicBezTo>
                  <a:cubicBezTo>
                    <a:pt x="28575" y="13758"/>
                    <a:pt x="25845" y="10732"/>
                    <a:pt x="22225" y="9525"/>
                  </a:cubicBezTo>
                  <a:cubicBezTo>
                    <a:pt x="1755" y="2702"/>
                    <a:pt x="7908" y="7908"/>
                    <a:pt x="0" y="0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Freihandform 7"/>
            <p:cNvSpPr/>
            <p:nvPr/>
          </p:nvSpPr>
          <p:spPr>
            <a:xfrm>
              <a:off x="4552950" y="3873500"/>
              <a:ext cx="358775" cy="231775"/>
            </a:xfrm>
            <a:custGeom>
              <a:avLst/>
              <a:gdLst>
                <a:gd name="connsiteX0" fmla="*/ 358775 w 358775"/>
                <a:gd name="connsiteY0" fmla="*/ 231775 h 231775"/>
                <a:gd name="connsiteX1" fmla="*/ 333375 w 358775"/>
                <a:gd name="connsiteY1" fmla="*/ 225425 h 231775"/>
                <a:gd name="connsiteX2" fmla="*/ 327025 w 358775"/>
                <a:gd name="connsiteY2" fmla="*/ 215900 h 231775"/>
                <a:gd name="connsiteX3" fmla="*/ 307975 w 358775"/>
                <a:gd name="connsiteY3" fmla="*/ 209550 h 231775"/>
                <a:gd name="connsiteX4" fmla="*/ 295275 w 358775"/>
                <a:gd name="connsiteY4" fmla="*/ 200025 h 231775"/>
                <a:gd name="connsiteX5" fmla="*/ 276225 w 358775"/>
                <a:gd name="connsiteY5" fmla="*/ 193675 h 231775"/>
                <a:gd name="connsiteX6" fmla="*/ 266700 w 358775"/>
                <a:gd name="connsiteY6" fmla="*/ 190500 h 231775"/>
                <a:gd name="connsiteX7" fmla="*/ 257175 w 358775"/>
                <a:gd name="connsiteY7" fmla="*/ 187325 h 231775"/>
                <a:gd name="connsiteX8" fmla="*/ 222250 w 358775"/>
                <a:gd name="connsiteY8" fmla="*/ 184150 h 231775"/>
                <a:gd name="connsiteX9" fmla="*/ 212725 w 358775"/>
                <a:gd name="connsiteY9" fmla="*/ 177800 h 231775"/>
                <a:gd name="connsiteX10" fmla="*/ 200025 w 358775"/>
                <a:gd name="connsiteY10" fmla="*/ 158750 h 231775"/>
                <a:gd name="connsiteX11" fmla="*/ 190500 w 358775"/>
                <a:gd name="connsiteY11" fmla="*/ 155575 h 231775"/>
                <a:gd name="connsiteX12" fmla="*/ 177800 w 358775"/>
                <a:gd name="connsiteY12" fmla="*/ 127000 h 231775"/>
                <a:gd name="connsiteX13" fmla="*/ 158750 w 358775"/>
                <a:gd name="connsiteY13" fmla="*/ 114300 h 231775"/>
                <a:gd name="connsiteX14" fmla="*/ 149225 w 358775"/>
                <a:gd name="connsiteY14" fmla="*/ 107950 h 231775"/>
                <a:gd name="connsiteX15" fmla="*/ 139700 w 358775"/>
                <a:gd name="connsiteY15" fmla="*/ 101600 h 231775"/>
                <a:gd name="connsiteX16" fmla="*/ 133350 w 358775"/>
                <a:gd name="connsiteY16" fmla="*/ 92075 h 231775"/>
                <a:gd name="connsiteX17" fmla="*/ 123825 w 358775"/>
                <a:gd name="connsiteY17" fmla="*/ 85725 h 231775"/>
                <a:gd name="connsiteX18" fmla="*/ 111125 w 358775"/>
                <a:gd name="connsiteY18" fmla="*/ 66675 h 231775"/>
                <a:gd name="connsiteX19" fmla="*/ 82550 w 358775"/>
                <a:gd name="connsiteY19" fmla="*/ 53975 h 231775"/>
                <a:gd name="connsiteX20" fmla="*/ 76200 w 358775"/>
                <a:gd name="connsiteY20" fmla="*/ 44450 h 231775"/>
                <a:gd name="connsiteX21" fmla="*/ 66675 w 358775"/>
                <a:gd name="connsiteY21" fmla="*/ 41275 h 231775"/>
                <a:gd name="connsiteX22" fmla="*/ 63500 w 358775"/>
                <a:gd name="connsiteY22" fmla="*/ 31750 h 231775"/>
                <a:gd name="connsiteX23" fmla="*/ 57150 w 358775"/>
                <a:gd name="connsiteY23" fmla="*/ 22225 h 231775"/>
                <a:gd name="connsiteX24" fmla="*/ 47625 w 358775"/>
                <a:gd name="connsiteY24" fmla="*/ 19050 h 231775"/>
                <a:gd name="connsiteX25" fmla="*/ 22225 w 358775"/>
                <a:gd name="connsiteY25" fmla="*/ 15875 h 231775"/>
                <a:gd name="connsiteX26" fmla="*/ 12700 w 358775"/>
                <a:gd name="connsiteY26" fmla="*/ 12700 h 231775"/>
                <a:gd name="connsiteX27" fmla="*/ 0 w 358775"/>
                <a:gd name="connsiteY27" fmla="*/ 0 h 231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58775" h="231775">
                  <a:moveTo>
                    <a:pt x="358775" y="231775"/>
                  </a:moveTo>
                  <a:cubicBezTo>
                    <a:pt x="357984" y="231617"/>
                    <a:pt x="336629" y="228028"/>
                    <a:pt x="333375" y="225425"/>
                  </a:cubicBezTo>
                  <a:cubicBezTo>
                    <a:pt x="330395" y="223041"/>
                    <a:pt x="330261" y="217922"/>
                    <a:pt x="327025" y="215900"/>
                  </a:cubicBezTo>
                  <a:cubicBezTo>
                    <a:pt x="321349" y="212352"/>
                    <a:pt x="307975" y="209550"/>
                    <a:pt x="307975" y="209550"/>
                  </a:cubicBezTo>
                  <a:cubicBezTo>
                    <a:pt x="303742" y="206375"/>
                    <a:pt x="300008" y="202392"/>
                    <a:pt x="295275" y="200025"/>
                  </a:cubicBezTo>
                  <a:cubicBezTo>
                    <a:pt x="289288" y="197032"/>
                    <a:pt x="282575" y="195792"/>
                    <a:pt x="276225" y="193675"/>
                  </a:cubicBezTo>
                  <a:lnTo>
                    <a:pt x="266700" y="190500"/>
                  </a:lnTo>
                  <a:cubicBezTo>
                    <a:pt x="263525" y="189442"/>
                    <a:pt x="260508" y="187628"/>
                    <a:pt x="257175" y="187325"/>
                  </a:cubicBezTo>
                  <a:lnTo>
                    <a:pt x="222250" y="184150"/>
                  </a:lnTo>
                  <a:cubicBezTo>
                    <a:pt x="219075" y="182033"/>
                    <a:pt x="215238" y="180672"/>
                    <a:pt x="212725" y="177800"/>
                  </a:cubicBezTo>
                  <a:cubicBezTo>
                    <a:pt x="207699" y="172057"/>
                    <a:pt x="207265" y="161163"/>
                    <a:pt x="200025" y="158750"/>
                  </a:cubicBezTo>
                  <a:lnTo>
                    <a:pt x="190500" y="155575"/>
                  </a:lnTo>
                  <a:cubicBezTo>
                    <a:pt x="188135" y="148480"/>
                    <a:pt x="184903" y="133215"/>
                    <a:pt x="177800" y="127000"/>
                  </a:cubicBezTo>
                  <a:cubicBezTo>
                    <a:pt x="172057" y="121974"/>
                    <a:pt x="165100" y="118533"/>
                    <a:pt x="158750" y="114300"/>
                  </a:cubicBezTo>
                  <a:lnTo>
                    <a:pt x="149225" y="107950"/>
                  </a:lnTo>
                  <a:lnTo>
                    <a:pt x="139700" y="101600"/>
                  </a:lnTo>
                  <a:cubicBezTo>
                    <a:pt x="137583" y="98425"/>
                    <a:pt x="136048" y="94773"/>
                    <a:pt x="133350" y="92075"/>
                  </a:cubicBezTo>
                  <a:cubicBezTo>
                    <a:pt x="130652" y="89377"/>
                    <a:pt x="126338" y="88597"/>
                    <a:pt x="123825" y="85725"/>
                  </a:cubicBezTo>
                  <a:cubicBezTo>
                    <a:pt x="118799" y="79982"/>
                    <a:pt x="118365" y="69088"/>
                    <a:pt x="111125" y="66675"/>
                  </a:cubicBezTo>
                  <a:cubicBezTo>
                    <a:pt x="88455" y="59118"/>
                    <a:pt x="97644" y="64038"/>
                    <a:pt x="82550" y="53975"/>
                  </a:cubicBezTo>
                  <a:cubicBezTo>
                    <a:pt x="80433" y="50800"/>
                    <a:pt x="79180" y="46834"/>
                    <a:pt x="76200" y="44450"/>
                  </a:cubicBezTo>
                  <a:cubicBezTo>
                    <a:pt x="73587" y="42359"/>
                    <a:pt x="69042" y="43642"/>
                    <a:pt x="66675" y="41275"/>
                  </a:cubicBezTo>
                  <a:cubicBezTo>
                    <a:pt x="64308" y="38908"/>
                    <a:pt x="64997" y="34743"/>
                    <a:pt x="63500" y="31750"/>
                  </a:cubicBezTo>
                  <a:cubicBezTo>
                    <a:pt x="61793" y="28337"/>
                    <a:pt x="60130" y="24609"/>
                    <a:pt x="57150" y="22225"/>
                  </a:cubicBezTo>
                  <a:cubicBezTo>
                    <a:pt x="54537" y="20134"/>
                    <a:pt x="50918" y="19649"/>
                    <a:pt x="47625" y="19050"/>
                  </a:cubicBezTo>
                  <a:cubicBezTo>
                    <a:pt x="39230" y="17524"/>
                    <a:pt x="30692" y="16933"/>
                    <a:pt x="22225" y="15875"/>
                  </a:cubicBezTo>
                  <a:cubicBezTo>
                    <a:pt x="19050" y="14817"/>
                    <a:pt x="15313" y="14791"/>
                    <a:pt x="12700" y="12700"/>
                  </a:cubicBezTo>
                  <a:cubicBezTo>
                    <a:pt x="-12842" y="-7734"/>
                    <a:pt x="20852" y="10426"/>
                    <a:pt x="0" y="0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Freihandform 9"/>
            <p:cNvSpPr/>
            <p:nvPr/>
          </p:nvSpPr>
          <p:spPr>
            <a:xfrm>
              <a:off x="3902075" y="3476625"/>
              <a:ext cx="574675" cy="387350"/>
            </a:xfrm>
            <a:custGeom>
              <a:avLst/>
              <a:gdLst>
                <a:gd name="connsiteX0" fmla="*/ 574675 w 574675"/>
                <a:gd name="connsiteY0" fmla="*/ 387350 h 387350"/>
                <a:gd name="connsiteX1" fmla="*/ 533400 w 574675"/>
                <a:gd name="connsiteY1" fmla="*/ 368300 h 387350"/>
                <a:gd name="connsiteX2" fmla="*/ 514350 w 574675"/>
                <a:gd name="connsiteY2" fmla="*/ 365125 h 387350"/>
                <a:gd name="connsiteX3" fmla="*/ 444500 w 574675"/>
                <a:gd name="connsiteY3" fmla="*/ 361950 h 387350"/>
                <a:gd name="connsiteX4" fmla="*/ 422275 w 574675"/>
                <a:gd name="connsiteY4" fmla="*/ 355600 h 387350"/>
                <a:gd name="connsiteX5" fmla="*/ 412750 w 574675"/>
                <a:gd name="connsiteY5" fmla="*/ 352425 h 387350"/>
                <a:gd name="connsiteX6" fmla="*/ 406400 w 574675"/>
                <a:gd name="connsiteY6" fmla="*/ 342900 h 387350"/>
                <a:gd name="connsiteX7" fmla="*/ 387350 w 574675"/>
                <a:gd name="connsiteY7" fmla="*/ 333375 h 387350"/>
                <a:gd name="connsiteX8" fmla="*/ 368300 w 574675"/>
                <a:gd name="connsiteY8" fmla="*/ 323850 h 387350"/>
                <a:gd name="connsiteX9" fmla="*/ 355600 w 574675"/>
                <a:gd name="connsiteY9" fmla="*/ 311150 h 387350"/>
                <a:gd name="connsiteX10" fmla="*/ 349250 w 574675"/>
                <a:gd name="connsiteY10" fmla="*/ 301625 h 387350"/>
                <a:gd name="connsiteX11" fmla="*/ 339725 w 574675"/>
                <a:gd name="connsiteY11" fmla="*/ 295275 h 387350"/>
                <a:gd name="connsiteX12" fmla="*/ 333375 w 574675"/>
                <a:gd name="connsiteY12" fmla="*/ 285750 h 387350"/>
                <a:gd name="connsiteX13" fmla="*/ 330200 w 574675"/>
                <a:gd name="connsiteY13" fmla="*/ 276225 h 387350"/>
                <a:gd name="connsiteX14" fmla="*/ 311150 w 574675"/>
                <a:gd name="connsiteY14" fmla="*/ 269875 h 387350"/>
                <a:gd name="connsiteX15" fmla="*/ 292100 w 574675"/>
                <a:gd name="connsiteY15" fmla="*/ 260350 h 387350"/>
                <a:gd name="connsiteX16" fmla="*/ 273050 w 574675"/>
                <a:gd name="connsiteY16" fmla="*/ 244475 h 387350"/>
                <a:gd name="connsiteX17" fmla="*/ 254000 w 574675"/>
                <a:gd name="connsiteY17" fmla="*/ 231775 h 387350"/>
                <a:gd name="connsiteX18" fmla="*/ 241300 w 574675"/>
                <a:gd name="connsiteY18" fmla="*/ 225425 h 387350"/>
                <a:gd name="connsiteX19" fmla="*/ 231775 w 574675"/>
                <a:gd name="connsiteY19" fmla="*/ 219075 h 387350"/>
                <a:gd name="connsiteX20" fmla="*/ 222250 w 574675"/>
                <a:gd name="connsiteY20" fmla="*/ 215900 h 387350"/>
                <a:gd name="connsiteX21" fmla="*/ 203200 w 574675"/>
                <a:gd name="connsiteY21" fmla="*/ 203200 h 387350"/>
                <a:gd name="connsiteX22" fmla="*/ 193675 w 574675"/>
                <a:gd name="connsiteY22" fmla="*/ 196850 h 387350"/>
                <a:gd name="connsiteX23" fmla="*/ 184150 w 574675"/>
                <a:gd name="connsiteY23" fmla="*/ 190500 h 387350"/>
                <a:gd name="connsiteX24" fmla="*/ 155575 w 574675"/>
                <a:gd name="connsiteY24" fmla="*/ 168275 h 387350"/>
                <a:gd name="connsiteX25" fmla="*/ 146050 w 574675"/>
                <a:gd name="connsiteY25" fmla="*/ 161925 h 387350"/>
                <a:gd name="connsiteX26" fmla="*/ 136525 w 574675"/>
                <a:gd name="connsiteY26" fmla="*/ 155575 h 387350"/>
                <a:gd name="connsiteX27" fmla="*/ 130175 w 574675"/>
                <a:gd name="connsiteY27" fmla="*/ 139700 h 387350"/>
                <a:gd name="connsiteX28" fmla="*/ 120650 w 574675"/>
                <a:gd name="connsiteY28" fmla="*/ 136525 h 387350"/>
                <a:gd name="connsiteX29" fmla="*/ 98425 w 574675"/>
                <a:gd name="connsiteY29" fmla="*/ 127000 h 387350"/>
                <a:gd name="connsiteX30" fmla="*/ 85725 w 574675"/>
                <a:gd name="connsiteY30" fmla="*/ 114300 h 387350"/>
                <a:gd name="connsiteX31" fmla="*/ 82550 w 574675"/>
                <a:gd name="connsiteY31" fmla="*/ 104775 h 387350"/>
                <a:gd name="connsiteX32" fmla="*/ 63500 w 574675"/>
                <a:gd name="connsiteY32" fmla="*/ 92075 h 387350"/>
                <a:gd name="connsiteX33" fmla="*/ 60325 w 574675"/>
                <a:gd name="connsiteY33" fmla="*/ 82550 h 387350"/>
                <a:gd name="connsiteX34" fmla="*/ 41275 w 574675"/>
                <a:gd name="connsiteY34" fmla="*/ 69850 h 387350"/>
                <a:gd name="connsiteX35" fmla="*/ 38100 w 574675"/>
                <a:gd name="connsiteY35" fmla="*/ 60325 h 387350"/>
                <a:gd name="connsiteX36" fmla="*/ 28575 w 574675"/>
                <a:gd name="connsiteY36" fmla="*/ 57150 h 387350"/>
                <a:gd name="connsiteX37" fmla="*/ 25400 w 574675"/>
                <a:gd name="connsiteY37" fmla="*/ 44450 h 387350"/>
                <a:gd name="connsiteX38" fmla="*/ 12700 w 574675"/>
                <a:gd name="connsiteY38" fmla="*/ 25400 h 387350"/>
                <a:gd name="connsiteX39" fmla="*/ 0 w 574675"/>
                <a:gd name="connsiteY39" fmla="*/ 0 h 387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574675" h="387350">
                  <a:moveTo>
                    <a:pt x="574675" y="387350"/>
                  </a:moveTo>
                  <a:cubicBezTo>
                    <a:pt x="564334" y="382180"/>
                    <a:pt x="544079" y="371586"/>
                    <a:pt x="533400" y="368300"/>
                  </a:cubicBezTo>
                  <a:cubicBezTo>
                    <a:pt x="527247" y="366407"/>
                    <a:pt x="520771" y="365584"/>
                    <a:pt x="514350" y="365125"/>
                  </a:cubicBezTo>
                  <a:cubicBezTo>
                    <a:pt x="491102" y="363464"/>
                    <a:pt x="467783" y="363008"/>
                    <a:pt x="444500" y="361950"/>
                  </a:cubicBezTo>
                  <a:cubicBezTo>
                    <a:pt x="421662" y="354337"/>
                    <a:pt x="450182" y="363573"/>
                    <a:pt x="422275" y="355600"/>
                  </a:cubicBezTo>
                  <a:cubicBezTo>
                    <a:pt x="419057" y="354681"/>
                    <a:pt x="415925" y="353483"/>
                    <a:pt x="412750" y="352425"/>
                  </a:cubicBezTo>
                  <a:cubicBezTo>
                    <a:pt x="410633" y="349250"/>
                    <a:pt x="409098" y="345598"/>
                    <a:pt x="406400" y="342900"/>
                  </a:cubicBezTo>
                  <a:cubicBezTo>
                    <a:pt x="397301" y="333801"/>
                    <a:pt x="397679" y="338540"/>
                    <a:pt x="387350" y="333375"/>
                  </a:cubicBezTo>
                  <a:cubicBezTo>
                    <a:pt x="362731" y="321065"/>
                    <a:pt x="392241" y="331830"/>
                    <a:pt x="368300" y="323850"/>
                  </a:cubicBezTo>
                  <a:cubicBezTo>
                    <a:pt x="361373" y="303068"/>
                    <a:pt x="370994" y="323465"/>
                    <a:pt x="355600" y="311150"/>
                  </a:cubicBezTo>
                  <a:cubicBezTo>
                    <a:pt x="352620" y="308766"/>
                    <a:pt x="351948" y="304323"/>
                    <a:pt x="349250" y="301625"/>
                  </a:cubicBezTo>
                  <a:cubicBezTo>
                    <a:pt x="346552" y="298927"/>
                    <a:pt x="342900" y="297392"/>
                    <a:pt x="339725" y="295275"/>
                  </a:cubicBezTo>
                  <a:cubicBezTo>
                    <a:pt x="337608" y="292100"/>
                    <a:pt x="335082" y="289163"/>
                    <a:pt x="333375" y="285750"/>
                  </a:cubicBezTo>
                  <a:cubicBezTo>
                    <a:pt x="331878" y="282757"/>
                    <a:pt x="332923" y="278170"/>
                    <a:pt x="330200" y="276225"/>
                  </a:cubicBezTo>
                  <a:cubicBezTo>
                    <a:pt x="324753" y="272334"/>
                    <a:pt x="316719" y="273588"/>
                    <a:pt x="311150" y="269875"/>
                  </a:cubicBezTo>
                  <a:cubicBezTo>
                    <a:pt x="283853" y="251677"/>
                    <a:pt x="318390" y="273495"/>
                    <a:pt x="292100" y="260350"/>
                  </a:cubicBezTo>
                  <a:cubicBezTo>
                    <a:pt x="278485" y="253543"/>
                    <a:pt x="285689" y="254306"/>
                    <a:pt x="273050" y="244475"/>
                  </a:cubicBezTo>
                  <a:cubicBezTo>
                    <a:pt x="267026" y="239790"/>
                    <a:pt x="260826" y="235188"/>
                    <a:pt x="254000" y="231775"/>
                  </a:cubicBezTo>
                  <a:cubicBezTo>
                    <a:pt x="249767" y="229658"/>
                    <a:pt x="245409" y="227773"/>
                    <a:pt x="241300" y="225425"/>
                  </a:cubicBezTo>
                  <a:cubicBezTo>
                    <a:pt x="237987" y="223532"/>
                    <a:pt x="235188" y="220782"/>
                    <a:pt x="231775" y="219075"/>
                  </a:cubicBezTo>
                  <a:cubicBezTo>
                    <a:pt x="228782" y="217578"/>
                    <a:pt x="225176" y="217525"/>
                    <a:pt x="222250" y="215900"/>
                  </a:cubicBezTo>
                  <a:cubicBezTo>
                    <a:pt x="215579" y="212194"/>
                    <a:pt x="209550" y="207433"/>
                    <a:pt x="203200" y="203200"/>
                  </a:cubicBezTo>
                  <a:lnTo>
                    <a:pt x="193675" y="196850"/>
                  </a:lnTo>
                  <a:cubicBezTo>
                    <a:pt x="190500" y="194733"/>
                    <a:pt x="186848" y="193198"/>
                    <a:pt x="184150" y="190500"/>
                  </a:cubicBezTo>
                  <a:cubicBezTo>
                    <a:pt x="169229" y="175579"/>
                    <a:pt x="178361" y="183466"/>
                    <a:pt x="155575" y="168275"/>
                  </a:cubicBezTo>
                  <a:lnTo>
                    <a:pt x="146050" y="161925"/>
                  </a:lnTo>
                  <a:lnTo>
                    <a:pt x="136525" y="155575"/>
                  </a:lnTo>
                  <a:cubicBezTo>
                    <a:pt x="134408" y="150283"/>
                    <a:pt x="133824" y="144078"/>
                    <a:pt x="130175" y="139700"/>
                  </a:cubicBezTo>
                  <a:cubicBezTo>
                    <a:pt x="128032" y="137129"/>
                    <a:pt x="123726" y="137843"/>
                    <a:pt x="120650" y="136525"/>
                  </a:cubicBezTo>
                  <a:cubicBezTo>
                    <a:pt x="93187" y="124755"/>
                    <a:pt x="120763" y="134446"/>
                    <a:pt x="98425" y="127000"/>
                  </a:cubicBezTo>
                  <a:cubicBezTo>
                    <a:pt x="89958" y="101600"/>
                    <a:pt x="102658" y="131233"/>
                    <a:pt x="85725" y="114300"/>
                  </a:cubicBezTo>
                  <a:cubicBezTo>
                    <a:pt x="83358" y="111933"/>
                    <a:pt x="84406" y="107560"/>
                    <a:pt x="82550" y="104775"/>
                  </a:cubicBezTo>
                  <a:cubicBezTo>
                    <a:pt x="75755" y="94582"/>
                    <a:pt x="73486" y="95404"/>
                    <a:pt x="63500" y="92075"/>
                  </a:cubicBezTo>
                  <a:cubicBezTo>
                    <a:pt x="62442" y="88900"/>
                    <a:pt x="62692" y="84917"/>
                    <a:pt x="60325" y="82550"/>
                  </a:cubicBezTo>
                  <a:cubicBezTo>
                    <a:pt x="54929" y="77154"/>
                    <a:pt x="41275" y="69850"/>
                    <a:pt x="41275" y="69850"/>
                  </a:cubicBezTo>
                  <a:cubicBezTo>
                    <a:pt x="40217" y="66675"/>
                    <a:pt x="40467" y="62692"/>
                    <a:pt x="38100" y="60325"/>
                  </a:cubicBezTo>
                  <a:cubicBezTo>
                    <a:pt x="35733" y="57958"/>
                    <a:pt x="30666" y="59763"/>
                    <a:pt x="28575" y="57150"/>
                  </a:cubicBezTo>
                  <a:cubicBezTo>
                    <a:pt x="25849" y="53743"/>
                    <a:pt x="27351" y="48353"/>
                    <a:pt x="25400" y="44450"/>
                  </a:cubicBezTo>
                  <a:cubicBezTo>
                    <a:pt x="21987" y="37624"/>
                    <a:pt x="15113" y="32640"/>
                    <a:pt x="12700" y="25400"/>
                  </a:cubicBezTo>
                  <a:cubicBezTo>
                    <a:pt x="5403" y="3510"/>
                    <a:pt x="11083" y="11083"/>
                    <a:pt x="0" y="0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Freihandform 13"/>
            <p:cNvSpPr/>
            <p:nvPr/>
          </p:nvSpPr>
          <p:spPr>
            <a:xfrm>
              <a:off x="2578100" y="3267075"/>
              <a:ext cx="1257300" cy="133350"/>
            </a:xfrm>
            <a:custGeom>
              <a:avLst/>
              <a:gdLst>
                <a:gd name="connsiteX0" fmla="*/ 1257300 w 1257300"/>
                <a:gd name="connsiteY0" fmla="*/ 133350 h 133350"/>
                <a:gd name="connsiteX1" fmla="*/ 1241425 w 1257300"/>
                <a:gd name="connsiteY1" fmla="*/ 127000 h 133350"/>
                <a:gd name="connsiteX2" fmla="*/ 1231900 w 1257300"/>
                <a:gd name="connsiteY2" fmla="*/ 123825 h 133350"/>
                <a:gd name="connsiteX3" fmla="*/ 1216025 w 1257300"/>
                <a:gd name="connsiteY3" fmla="*/ 111125 h 133350"/>
                <a:gd name="connsiteX4" fmla="*/ 1209675 w 1257300"/>
                <a:gd name="connsiteY4" fmla="*/ 101600 h 133350"/>
                <a:gd name="connsiteX5" fmla="*/ 1190625 w 1257300"/>
                <a:gd name="connsiteY5" fmla="*/ 98425 h 133350"/>
                <a:gd name="connsiteX6" fmla="*/ 1181100 w 1257300"/>
                <a:gd name="connsiteY6" fmla="*/ 95250 h 133350"/>
                <a:gd name="connsiteX7" fmla="*/ 1149350 w 1257300"/>
                <a:gd name="connsiteY7" fmla="*/ 88900 h 133350"/>
                <a:gd name="connsiteX8" fmla="*/ 1133475 w 1257300"/>
                <a:gd name="connsiteY8" fmla="*/ 79375 h 133350"/>
                <a:gd name="connsiteX9" fmla="*/ 1123950 w 1257300"/>
                <a:gd name="connsiteY9" fmla="*/ 69850 h 133350"/>
                <a:gd name="connsiteX10" fmla="*/ 1104900 w 1257300"/>
                <a:gd name="connsiteY10" fmla="*/ 63500 h 133350"/>
                <a:gd name="connsiteX11" fmla="*/ 1082675 w 1257300"/>
                <a:gd name="connsiteY11" fmla="*/ 53975 h 133350"/>
                <a:gd name="connsiteX12" fmla="*/ 1054100 w 1257300"/>
                <a:gd name="connsiteY12" fmla="*/ 44450 h 133350"/>
                <a:gd name="connsiteX13" fmla="*/ 1031875 w 1257300"/>
                <a:gd name="connsiteY13" fmla="*/ 38100 h 133350"/>
                <a:gd name="connsiteX14" fmla="*/ 1022350 w 1257300"/>
                <a:gd name="connsiteY14" fmla="*/ 34925 h 133350"/>
                <a:gd name="connsiteX15" fmla="*/ 987425 w 1257300"/>
                <a:gd name="connsiteY15" fmla="*/ 31750 h 133350"/>
                <a:gd name="connsiteX16" fmla="*/ 977900 w 1257300"/>
                <a:gd name="connsiteY16" fmla="*/ 28575 h 133350"/>
                <a:gd name="connsiteX17" fmla="*/ 958850 w 1257300"/>
                <a:gd name="connsiteY17" fmla="*/ 12700 h 133350"/>
                <a:gd name="connsiteX18" fmla="*/ 869950 w 1257300"/>
                <a:gd name="connsiteY18" fmla="*/ 9525 h 133350"/>
                <a:gd name="connsiteX19" fmla="*/ 854075 w 1257300"/>
                <a:gd name="connsiteY19" fmla="*/ 6350 h 133350"/>
                <a:gd name="connsiteX20" fmla="*/ 841375 w 1257300"/>
                <a:gd name="connsiteY20" fmla="*/ 3175 h 133350"/>
                <a:gd name="connsiteX21" fmla="*/ 777875 w 1257300"/>
                <a:gd name="connsiteY21" fmla="*/ 0 h 133350"/>
                <a:gd name="connsiteX22" fmla="*/ 698500 w 1257300"/>
                <a:gd name="connsiteY22" fmla="*/ 3175 h 133350"/>
                <a:gd name="connsiteX23" fmla="*/ 682625 w 1257300"/>
                <a:gd name="connsiteY23" fmla="*/ 9525 h 133350"/>
                <a:gd name="connsiteX24" fmla="*/ 650875 w 1257300"/>
                <a:gd name="connsiteY24" fmla="*/ 12700 h 133350"/>
                <a:gd name="connsiteX25" fmla="*/ 641350 w 1257300"/>
                <a:gd name="connsiteY25" fmla="*/ 15875 h 133350"/>
                <a:gd name="connsiteX26" fmla="*/ 622300 w 1257300"/>
                <a:gd name="connsiteY26" fmla="*/ 28575 h 133350"/>
                <a:gd name="connsiteX27" fmla="*/ 603250 w 1257300"/>
                <a:gd name="connsiteY27" fmla="*/ 34925 h 133350"/>
                <a:gd name="connsiteX28" fmla="*/ 574675 w 1257300"/>
                <a:gd name="connsiteY28" fmla="*/ 50800 h 133350"/>
                <a:gd name="connsiteX29" fmla="*/ 558800 w 1257300"/>
                <a:gd name="connsiteY29" fmla="*/ 63500 h 133350"/>
                <a:gd name="connsiteX30" fmla="*/ 542925 w 1257300"/>
                <a:gd name="connsiteY30" fmla="*/ 76200 h 133350"/>
                <a:gd name="connsiteX31" fmla="*/ 536575 w 1257300"/>
                <a:gd name="connsiteY31" fmla="*/ 85725 h 133350"/>
                <a:gd name="connsiteX32" fmla="*/ 517525 w 1257300"/>
                <a:gd name="connsiteY32" fmla="*/ 88900 h 133350"/>
                <a:gd name="connsiteX33" fmla="*/ 508000 w 1257300"/>
                <a:gd name="connsiteY33" fmla="*/ 92075 h 133350"/>
                <a:gd name="connsiteX34" fmla="*/ 387350 w 1257300"/>
                <a:gd name="connsiteY34" fmla="*/ 88900 h 133350"/>
                <a:gd name="connsiteX35" fmla="*/ 374650 w 1257300"/>
                <a:gd name="connsiteY35" fmla="*/ 85725 h 133350"/>
                <a:gd name="connsiteX36" fmla="*/ 323850 w 1257300"/>
                <a:gd name="connsiteY36" fmla="*/ 82550 h 133350"/>
                <a:gd name="connsiteX37" fmla="*/ 311150 w 1257300"/>
                <a:gd name="connsiteY37" fmla="*/ 79375 h 133350"/>
                <a:gd name="connsiteX38" fmla="*/ 301625 w 1257300"/>
                <a:gd name="connsiteY38" fmla="*/ 76200 h 133350"/>
                <a:gd name="connsiteX39" fmla="*/ 88900 w 1257300"/>
                <a:gd name="connsiteY39" fmla="*/ 57150 h 133350"/>
                <a:gd name="connsiteX40" fmla="*/ 79375 w 1257300"/>
                <a:gd name="connsiteY40" fmla="*/ 53975 h 133350"/>
                <a:gd name="connsiteX41" fmla="*/ 60325 w 1257300"/>
                <a:gd name="connsiteY41" fmla="*/ 44450 h 133350"/>
                <a:gd name="connsiteX42" fmla="*/ 28575 w 1257300"/>
                <a:gd name="connsiteY42" fmla="*/ 41275 h 133350"/>
                <a:gd name="connsiteX43" fmla="*/ 9525 w 1257300"/>
                <a:gd name="connsiteY43" fmla="*/ 34925 h 133350"/>
                <a:gd name="connsiteX44" fmla="*/ 0 w 1257300"/>
                <a:gd name="connsiteY44" fmla="*/ 3810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257300" h="133350">
                  <a:moveTo>
                    <a:pt x="1257300" y="133350"/>
                  </a:moveTo>
                  <a:cubicBezTo>
                    <a:pt x="1252008" y="131233"/>
                    <a:pt x="1246761" y="129001"/>
                    <a:pt x="1241425" y="127000"/>
                  </a:cubicBezTo>
                  <a:cubicBezTo>
                    <a:pt x="1238291" y="125825"/>
                    <a:pt x="1234513" y="125916"/>
                    <a:pt x="1231900" y="123825"/>
                  </a:cubicBezTo>
                  <a:cubicBezTo>
                    <a:pt x="1211384" y="107412"/>
                    <a:pt x="1239966" y="119105"/>
                    <a:pt x="1216025" y="111125"/>
                  </a:cubicBezTo>
                  <a:cubicBezTo>
                    <a:pt x="1213908" y="107950"/>
                    <a:pt x="1213088" y="103307"/>
                    <a:pt x="1209675" y="101600"/>
                  </a:cubicBezTo>
                  <a:cubicBezTo>
                    <a:pt x="1203917" y="98721"/>
                    <a:pt x="1196909" y="99822"/>
                    <a:pt x="1190625" y="98425"/>
                  </a:cubicBezTo>
                  <a:cubicBezTo>
                    <a:pt x="1187358" y="97699"/>
                    <a:pt x="1184361" y="96003"/>
                    <a:pt x="1181100" y="95250"/>
                  </a:cubicBezTo>
                  <a:cubicBezTo>
                    <a:pt x="1170583" y="92823"/>
                    <a:pt x="1149350" y="88900"/>
                    <a:pt x="1149350" y="88900"/>
                  </a:cubicBezTo>
                  <a:cubicBezTo>
                    <a:pt x="1144058" y="85725"/>
                    <a:pt x="1138412" y="83078"/>
                    <a:pt x="1133475" y="79375"/>
                  </a:cubicBezTo>
                  <a:cubicBezTo>
                    <a:pt x="1129883" y="76681"/>
                    <a:pt x="1127875" y="72031"/>
                    <a:pt x="1123950" y="69850"/>
                  </a:cubicBezTo>
                  <a:cubicBezTo>
                    <a:pt x="1118099" y="66599"/>
                    <a:pt x="1111052" y="66137"/>
                    <a:pt x="1104900" y="63500"/>
                  </a:cubicBezTo>
                  <a:cubicBezTo>
                    <a:pt x="1097492" y="60325"/>
                    <a:pt x="1090198" y="56868"/>
                    <a:pt x="1082675" y="53975"/>
                  </a:cubicBezTo>
                  <a:lnTo>
                    <a:pt x="1054100" y="44450"/>
                  </a:lnTo>
                  <a:cubicBezTo>
                    <a:pt x="1031262" y="36837"/>
                    <a:pt x="1059782" y="46073"/>
                    <a:pt x="1031875" y="38100"/>
                  </a:cubicBezTo>
                  <a:cubicBezTo>
                    <a:pt x="1028657" y="37181"/>
                    <a:pt x="1025663" y="35398"/>
                    <a:pt x="1022350" y="34925"/>
                  </a:cubicBezTo>
                  <a:cubicBezTo>
                    <a:pt x="1010778" y="33272"/>
                    <a:pt x="999067" y="32808"/>
                    <a:pt x="987425" y="31750"/>
                  </a:cubicBezTo>
                  <a:cubicBezTo>
                    <a:pt x="984250" y="30692"/>
                    <a:pt x="980685" y="30431"/>
                    <a:pt x="977900" y="28575"/>
                  </a:cubicBezTo>
                  <a:cubicBezTo>
                    <a:pt x="974132" y="26063"/>
                    <a:pt x="964926" y="13288"/>
                    <a:pt x="958850" y="12700"/>
                  </a:cubicBezTo>
                  <a:cubicBezTo>
                    <a:pt x="929336" y="9844"/>
                    <a:pt x="899583" y="10583"/>
                    <a:pt x="869950" y="9525"/>
                  </a:cubicBezTo>
                  <a:cubicBezTo>
                    <a:pt x="864658" y="8467"/>
                    <a:pt x="859343" y="7521"/>
                    <a:pt x="854075" y="6350"/>
                  </a:cubicBezTo>
                  <a:cubicBezTo>
                    <a:pt x="849815" y="5403"/>
                    <a:pt x="845724" y="3537"/>
                    <a:pt x="841375" y="3175"/>
                  </a:cubicBezTo>
                  <a:cubicBezTo>
                    <a:pt x="820255" y="1415"/>
                    <a:pt x="799042" y="1058"/>
                    <a:pt x="777875" y="0"/>
                  </a:cubicBezTo>
                  <a:cubicBezTo>
                    <a:pt x="751417" y="1058"/>
                    <a:pt x="724848" y="540"/>
                    <a:pt x="698500" y="3175"/>
                  </a:cubicBezTo>
                  <a:cubicBezTo>
                    <a:pt x="692829" y="3742"/>
                    <a:pt x="688214" y="8407"/>
                    <a:pt x="682625" y="9525"/>
                  </a:cubicBezTo>
                  <a:cubicBezTo>
                    <a:pt x="672195" y="11611"/>
                    <a:pt x="661458" y="11642"/>
                    <a:pt x="650875" y="12700"/>
                  </a:cubicBezTo>
                  <a:cubicBezTo>
                    <a:pt x="647700" y="13758"/>
                    <a:pt x="644276" y="14250"/>
                    <a:pt x="641350" y="15875"/>
                  </a:cubicBezTo>
                  <a:cubicBezTo>
                    <a:pt x="634679" y="19581"/>
                    <a:pt x="629540" y="26162"/>
                    <a:pt x="622300" y="28575"/>
                  </a:cubicBezTo>
                  <a:cubicBezTo>
                    <a:pt x="615950" y="30692"/>
                    <a:pt x="608819" y="31212"/>
                    <a:pt x="603250" y="34925"/>
                  </a:cubicBezTo>
                  <a:cubicBezTo>
                    <a:pt x="581415" y="49481"/>
                    <a:pt x="591440" y="45212"/>
                    <a:pt x="574675" y="50800"/>
                  </a:cubicBezTo>
                  <a:cubicBezTo>
                    <a:pt x="556477" y="78097"/>
                    <a:pt x="580708" y="45973"/>
                    <a:pt x="558800" y="63500"/>
                  </a:cubicBezTo>
                  <a:cubicBezTo>
                    <a:pt x="538284" y="79913"/>
                    <a:pt x="566866" y="68220"/>
                    <a:pt x="542925" y="76200"/>
                  </a:cubicBezTo>
                  <a:cubicBezTo>
                    <a:pt x="540808" y="79375"/>
                    <a:pt x="539988" y="84018"/>
                    <a:pt x="536575" y="85725"/>
                  </a:cubicBezTo>
                  <a:cubicBezTo>
                    <a:pt x="530817" y="88604"/>
                    <a:pt x="523809" y="87503"/>
                    <a:pt x="517525" y="88900"/>
                  </a:cubicBezTo>
                  <a:cubicBezTo>
                    <a:pt x="514258" y="89626"/>
                    <a:pt x="511175" y="91017"/>
                    <a:pt x="508000" y="92075"/>
                  </a:cubicBezTo>
                  <a:cubicBezTo>
                    <a:pt x="467783" y="91017"/>
                    <a:pt x="427535" y="90814"/>
                    <a:pt x="387350" y="88900"/>
                  </a:cubicBezTo>
                  <a:cubicBezTo>
                    <a:pt x="382991" y="88692"/>
                    <a:pt x="378992" y="86159"/>
                    <a:pt x="374650" y="85725"/>
                  </a:cubicBezTo>
                  <a:cubicBezTo>
                    <a:pt x="357768" y="84037"/>
                    <a:pt x="340783" y="83608"/>
                    <a:pt x="323850" y="82550"/>
                  </a:cubicBezTo>
                  <a:cubicBezTo>
                    <a:pt x="319617" y="81492"/>
                    <a:pt x="315346" y="80574"/>
                    <a:pt x="311150" y="79375"/>
                  </a:cubicBezTo>
                  <a:cubicBezTo>
                    <a:pt x="307932" y="78456"/>
                    <a:pt x="304955" y="76533"/>
                    <a:pt x="301625" y="76200"/>
                  </a:cubicBezTo>
                  <a:cubicBezTo>
                    <a:pt x="230786" y="69116"/>
                    <a:pt x="159808" y="63500"/>
                    <a:pt x="88900" y="57150"/>
                  </a:cubicBezTo>
                  <a:cubicBezTo>
                    <a:pt x="85725" y="56092"/>
                    <a:pt x="82368" y="55472"/>
                    <a:pt x="79375" y="53975"/>
                  </a:cubicBezTo>
                  <a:cubicBezTo>
                    <a:pt x="68910" y="48742"/>
                    <a:pt x="71852" y="46223"/>
                    <a:pt x="60325" y="44450"/>
                  </a:cubicBezTo>
                  <a:cubicBezTo>
                    <a:pt x="49813" y="42833"/>
                    <a:pt x="39158" y="42333"/>
                    <a:pt x="28575" y="41275"/>
                  </a:cubicBezTo>
                  <a:cubicBezTo>
                    <a:pt x="22225" y="39158"/>
                    <a:pt x="15875" y="32808"/>
                    <a:pt x="9525" y="34925"/>
                  </a:cubicBezTo>
                  <a:lnTo>
                    <a:pt x="0" y="38100"/>
                  </a:ln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Freihandform 14"/>
            <p:cNvSpPr/>
            <p:nvPr/>
          </p:nvSpPr>
          <p:spPr>
            <a:xfrm>
              <a:off x="1743075" y="3308350"/>
              <a:ext cx="771525" cy="146050"/>
            </a:xfrm>
            <a:custGeom>
              <a:avLst/>
              <a:gdLst>
                <a:gd name="connsiteX0" fmla="*/ 771525 w 771525"/>
                <a:gd name="connsiteY0" fmla="*/ 0 h 146050"/>
                <a:gd name="connsiteX1" fmla="*/ 739775 w 771525"/>
                <a:gd name="connsiteY1" fmla="*/ 6350 h 146050"/>
                <a:gd name="connsiteX2" fmla="*/ 704850 w 771525"/>
                <a:gd name="connsiteY2" fmla="*/ 15875 h 146050"/>
                <a:gd name="connsiteX3" fmla="*/ 695325 w 771525"/>
                <a:gd name="connsiteY3" fmla="*/ 22225 h 146050"/>
                <a:gd name="connsiteX4" fmla="*/ 676275 w 771525"/>
                <a:gd name="connsiteY4" fmla="*/ 28575 h 146050"/>
                <a:gd name="connsiteX5" fmla="*/ 666750 w 771525"/>
                <a:gd name="connsiteY5" fmla="*/ 34925 h 146050"/>
                <a:gd name="connsiteX6" fmla="*/ 657225 w 771525"/>
                <a:gd name="connsiteY6" fmla="*/ 38100 h 146050"/>
                <a:gd name="connsiteX7" fmla="*/ 638175 w 771525"/>
                <a:gd name="connsiteY7" fmla="*/ 50800 h 146050"/>
                <a:gd name="connsiteX8" fmla="*/ 631825 w 771525"/>
                <a:gd name="connsiteY8" fmla="*/ 60325 h 146050"/>
                <a:gd name="connsiteX9" fmla="*/ 622300 w 771525"/>
                <a:gd name="connsiteY9" fmla="*/ 63500 h 146050"/>
                <a:gd name="connsiteX10" fmla="*/ 612775 w 771525"/>
                <a:gd name="connsiteY10" fmla="*/ 69850 h 146050"/>
                <a:gd name="connsiteX11" fmla="*/ 590550 w 771525"/>
                <a:gd name="connsiteY11" fmla="*/ 76200 h 146050"/>
                <a:gd name="connsiteX12" fmla="*/ 571500 w 771525"/>
                <a:gd name="connsiteY12" fmla="*/ 82550 h 146050"/>
                <a:gd name="connsiteX13" fmla="*/ 561975 w 771525"/>
                <a:gd name="connsiteY13" fmla="*/ 88900 h 146050"/>
                <a:gd name="connsiteX14" fmla="*/ 542925 w 771525"/>
                <a:gd name="connsiteY14" fmla="*/ 95250 h 146050"/>
                <a:gd name="connsiteX15" fmla="*/ 533400 w 771525"/>
                <a:gd name="connsiteY15" fmla="*/ 98425 h 146050"/>
                <a:gd name="connsiteX16" fmla="*/ 523875 w 771525"/>
                <a:gd name="connsiteY16" fmla="*/ 104775 h 146050"/>
                <a:gd name="connsiteX17" fmla="*/ 469900 w 771525"/>
                <a:gd name="connsiteY17" fmla="*/ 107950 h 146050"/>
                <a:gd name="connsiteX18" fmla="*/ 460375 w 771525"/>
                <a:gd name="connsiteY18" fmla="*/ 114300 h 146050"/>
                <a:gd name="connsiteX19" fmla="*/ 454025 w 771525"/>
                <a:gd name="connsiteY19" fmla="*/ 123825 h 146050"/>
                <a:gd name="connsiteX20" fmla="*/ 444500 w 771525"/>
                <a:gd name="connsiteY20" fmla="*/ 127000 h 146050"/>
                <a:gd name="connsiteX21" fmla="*/ 438150 w 771525"/>
                <a:gd name="connsiteY21" fmla="*/ 136525 h 146050"/>
                <a:gd name="connsiteX22" fmla="*/ 428625 w 771525"/>
                <a:gd name="connsiteY22" fmla="*/ 139700 h 146050"/>
                <a:gd name="connsiteX23" fmla="*/ 403225 w 771525"/>
                <a:gd name="connsiteY23" fmla="*/ 146050 h 146050"/>
                <a:gd name="connsiteX24" fmla="*/ 339725 w 771525"/>
                <a:gd name="connsiteY24" fmla="*/ 142875 h 146050"/>
                <a:gd name="connsiteX25" fmla="*/ 206375 w 771525"/>
                <a:gd name="connsiteY25" fmla="*/ 139700 h 146050"/>
                <a:gd name="connsiteX26" fmla="*/ 190500 w 771525"/>
                <a:gd name="connsiteY26" fmla="*/ 136525 h 146050"/>
                <a:gd name="connsiteX27" fmla="*/ 104775 w 771525"/>
                <a:gd name="connsiteY27" fmla="*/ 133350 h 146050"/>
                <a:gd name="connsiteX28" fmla="*/ 69850 w 771525"/>
                <a:gd name="connsiteY28" fmla="*/ 130175 h 146050"/>
                <a:gd name="connsiteX29" fmla="*/ 53975 w 771525"/>
                <a:gd name="connsiteY29" fmla="*/ 127000 h 146050"/>
                <a:gd name="connsiteX30" fmla="*/ 28575 w 771525"/>
                <a:gd name="connsiteY30" fmla="*/ 123825 h 146050"/>
                <a:gd name="connsiteX31" fmla="*/ 0 w 771525"/>
                <a:gd name="connsiteY31" fmla="*/ 120650 h 14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771525" h="146050">
                  <a:moveTo>
                    <a:pt x="771525" y="0"/>
                  </a:moveTo>
                  <a:lnTo>
                    <a:pt x="739775" y="6350"/>
                  </a:lnTo>
                  <a:cubicBezTo>
                    <a:pt x="731255" y="8054"/>
                    <a:pt x="711756" y="11271"/>
                    <a:pt x="704850" y="15875"/>
                  </a:cubicBezTo>
                  <a:cubicBezTo>
                    <a:pt x="701675" y="17992"/>
                    <a:pt x="698812" y="20675"/>
                    <a:pt x="695325" y="22225"/>
                  </a:cubicBezTo>
                  <a:cubicBezTo>
                    <a:pt x="689208" y="24943"/>
                    <a:pt x="681844" y="24862"/>
                    <a:pt x="676275" y="28575"/>
                  </a:cubicBezTo>
                  <a:cubicBezTo>
                    <a:pt x="673100" y="30692"/>
                    <a:pt x="670163" y="33218"/>
                    <a:pt x="666750" y="34925"/>
                  </a:cubicBezTo>
                  <a:cubicBezTo>
                    <a:pt x="663757" y="36422"/>
                    <a:pt x="660151" y="36475"/>
                    <a:pt x="657225" y="38100"/>
                  </a:cubicBezTo>
                  <a:cubicBezTo>
                    <a:pt x="650554" y="41806"/>
                    <a:pt x="638175" y="50800"/>
                    <a:pt x="638175" y="50800"/>
                  </a:cubicBezTo>
                  <a:cubicBezTo>
                    <a:pt x="636058" y="53975"/>
                    <a:pt x="634805" y="57941"/>
                    <a:pt x="631825" y="60325"/>
                  </a:cubicBezTo>
                  <a:cubicBezTo>
                    <a:pt x="629212" y="62416"/>
                    <a:pt x="625293" y="62003"/>
                    <a:pt x="622300" y="63500"/>
                  </a:cubicBezTo>
                  <a:cubicBezTo>
                    <a:pt x="618887" y="65207"/>
                    <a:pt x="616188" y="68143"/>
                    <a:pt x="612775" y="69850"/>
                  </a:cubicBezTo>
                  <a:cubicBezTo>
                    <a:pt x="607440" y="72518"/>
                    <a:pt x="595636" y="74674"/>
                    <a:pt x="590550" y="76200"/>
                  </a:cubicBezTo>
                  <a:cubicBezTo>
                    <a:pt x="584139" y="78123"/>
                    <a:pt x="577069" y="78837"/>
                    <a:pt x="571500" y="82550"/>
                  </a:cubicBezTo>
                  <a:cubicBezTo>
                    <a:pt x="568325" y="84667"/>
                    <a:pt x="565462" y="87350"/>
                    <a:pt x="561975" y="88900"/>
                  </a:cubicBezTo>
                  <a:cubicBezTo>
                    <a:pt x="555858" y="91618"/>
                    <a:pt x="549275" y="93133"/>
                    <a:pt x="542925" y="95250"/>
                  </a:cubicBezTo>
                  <a:cubicBezTo>
                    <a:pt x="539750" y="96308"/>
                    <a:pt x="536185" y="96569"/>
                    <a:pt x="533400" y="98425"/>
                  </a:cubicBezTo>
                  <a:cubicBezTo>
                    <a:pt x="530225" y="100542"/>
                    <a:pt x="527649" y="104209"/>
                    <a:pt x="523875" y="104775"/>
                  </a:cubicBezTo>
                  <a:cubicBezTo>
                    <a:pt x="506052" y="107449"/>
                    <a:pt x="487892" y="106892"/>
                    <a:pt x="469900" y="107950"/>
                  </a:cubicBezTo>
                  <a:cubicBezTo>
                    <a:pt x="466725" y="110067"/>
                    <a:pt x="463073" y="111602"/>
                    <a:pt x="460375" y="114300"/>
                  </a:cubicBezTo>
                  <a:cubicBezTo>
                    <a:pt x="457677" y="116998"/>
                    <a:pt x="457005" y="121441"/>
                    <a:pt x="454025" y="123825"/>
                  </a:cubicBezTo>
                  <a:cubicBezTo>
                    <a:pt x="451412" y="125916"/>
                    <a:pt x="447675" y="125942"/>
                    <a:pt x="444500" y="127000"/>
                  </a:cubicBezTo>
                  <a:cubicBezTo>
                    <a:pt x="442383" y="130175"/>
                    <a:pt x="441130" y="134141"/>
                    <a:pt x="438150" y="136525"/>
                  </a:cubicBezTo>
                  <a:cubicBezTo>
                    <a:pt x="435537" y="138616"/>
                    <a:pt x="431872" y="138888"/>
                    <a:pt x="428625" y="139700"/>
                  </a:cubicBezTo>
                  <a:lnTo>
                    <a:pt x="403225" y="146050"/>
                  </a:lnTo>
                  <a:lnTo>
                    <a:pt x="339725" y="142875"/>
                  </a:lnTo>
                  <a:lnTo>
                    <a:pt x="206375" y="139700"/>
                  </a:lnTo>
                  <a:cubicBezTo>
                    <a:pt x="200983" y="139471"/>
                    <a:pt x="195886" y="136862"/>
                    <a:pt x="190500" y="136525"/>
                  </a:cubicBezTo>
                  <a:cubicBezTo>
                    <a:pt x="161961" y="134741"/>
                    <a:pt x="133350" y="134408"/>
                    <a:pt x="104775" y="133350"/>
                  </a:cubicBezTo>
                  <a:cubicBezTo>
                    <a:pt x="93133" y="132292"/>
                    <a:pt x="81449" y="131625"/>
                    <a:pt x="69850" y="130175"/>
                  </a:cubicBezTo>
                  <a:cubicBezTo>
                    <a:pt x="64495" y="129506"/>
                    <a:pt x="59309" y="127821"/>
                    <a:pt x="53975" y="127000"/>
                  </a:cubicBezTo>
                  <a:cubicBezTo>
                    <a:pt x="45542" y="125703"/>
                    <a:pt x="37042" y="124883"/>
                    <a:pt x="28575" y="123825"/>
                  </a:cubicBezTo>
                  <a:cubicBezTo>
                    <a:pt x="13026" y="118642"/>
                    <a:pt x="22397" y="120650"/>
                    <a:pt x="0" y="120650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Freihandform 15"/>
            <p:cNvSpPr/>
            <p:nvPr/>
          </p:nvSpPr>
          <p:spPr>
            <a:xfrm>
              <a:off x="949325" y="3425825"/>
              <a:ext cx="727075" cy="311150"/>
            </a:xfrm>
            <a:custGeom>
              <a:avLst/>
              <a:gdLst>
                <a:gd name="connsiteX0" fmla="*/ 727075 w 727075"/>
                <a:gd name="connsiteY0" fmla="*/ 0 h 311150"/>
                <a:gd name="connsiteX1" fmla="*/ 676275 w 727075"/>
                <a:gd name="connsiteY1" fmla="*/ 3175 h 311150"/>
                <a:gd name="connsiteX2" fmla="*/ 666750 w 727075"/>
                <a:gd name="connsiteY2" fmla="*/ 9525 h 311150"/>
                <a:gd name="connsiteX3" fmla="*/ 657225 w 727075"/>
                <a:gd name="connsiteY3" fmla="*/ 12700 h 311150"/>
                <a:gd name="connsiteX4" fmla="*/ 650875 w 727075"/>
                <a:gd name="connsiteY4" fmla="*/ 22225 h 311150"/>
                <a:gd name="connsiteX5" fmla="*/ 641350 w 727075"/>
                <a:gd name="connsiteY5" fmla="*/ 25400 h 311150"/>
                <a:gd name="connsiteX6" fmla="*/ 631825 w 727075"/>
                <a:gd name="connsiteY6" fmla="*/ 31750 h 311150"/>
                <a:gd name="connsiteX7" fmla="*/ 622300 w 727075"/>
                <a:gd name="connsiteY7" fmla="*/ 34925 h 311150"/>
                <a:gd name="connsiteX8" fmla="*/ 603250 w 727075"/>
                <a:gd name="connsiteY8" fmla="*/ 47625 h 311150"/>
                <a:gd name="connsiteX9" fmla="*/ 593725 w 727075"/>
                <a:gd name="connsiteY9" fmla="*/ 53975 h 311150"/>
                <a:gd name="connsiteX10" fmla="*/ 584200 w 727075"/>
                <a:gd name="connsiteY10" fmla="*/ 60325 h 311150"/>
                <a:gd name="connsiteX11" fmla="*/ 577850 w 727075"/>
                <a:gd name="connsiteY11" fmla="*/ 69850 h 311150"/>
                <a:gd name="connsiteX12" fmla="*/ 574675 w 727075"/>
                <a:gd name="connsiteY12" fmla="*/ 79375 h 311150"/>
                <a:gd name="connsiteX13" fmla="*/ 561975 w 727075"/>
                <a:gd name="connsiteY13" fmla="*/ 82550 h 311150"/>
                <a:gd name="connsiteX14" fmla="*/ 546100 w 727075"/>
                <a:gd name="connsiteY14" fmla="*/ 98425 h 311150"/>
                <a:gd name="connsiteX15" fmla="*/ 539750 w 727075"/>
                <a:gd name="connsiteY15" fmla="*/ 107950 h 311150"/>
                <a:gd name="connsiteX16" fmla="*/ 536575 w 727075"/>
                <a:gd name="connsiteY16" fmla="*/ 117475 h 311150"/>
                <a:gd name="connsiteX17" fmla="*/ 517525 w 727075"/>
                <a:gd name="connsiteY17" fmla="*/ 130175 h 311150"/>
                <a:gd name="connsiteX18" fmla="*/ 511175 w 727075"/>
                <a:gd name="connsiteY18" fmla="*/ 139700 h 311150"/>
                <a:gd name="connsiteX19" fmla="*/ 498475 w 727075"/>
                <a:gd name="connsiteY19" fmla="*/ 142875 h 311150"/>
                <a:gd name="connsiteX20" fmla="*/ 488950 w 727075"/>
                <a:gd name="connsiteY20" fmla="*/ 149225 h 311150"/>
                <a:gd name="connsiteX21" fmla="*/ 469900 w 727075"/>
                <a:gd name="connsiteY21" fmla="*/ 158750 h 311150"/>
                <a:gd name="connsiteX22" fmla="*/ 457200 w 727075"/>
                <a:gd name="connsiteY22" fmla="*/ 171450 h 311150"/>
                <a:gd name="connsiteX23" fmla="*/ 438150 w 727075"/>
                <a:gd name="connsiteY23" fmla="*/ 184150 h 311150"/>
                <a:gd name="connsiteX24" fmla="*/ 428625 w 727075"/>
                <a:gd name="connsiteY24" fmla="*/ 190500 h 311150"/>
                <a:gd name="connsiteX25" fmla="*/ 400050 w 727075"/>
                <a:gd name="connsiteY25" fmla="*/ 200025 h 311150"/>
                <a:gd name="connsiteX26" fmla="*/ 381000 w 727075"/>
                <a:gd name="connsiteY26" fmla="*/ 206375 h 311150"/>
                <a:gd name="connsiteX27" fmla="*/ 371475 w 727075"/>
                <a:gd name="connsiteY27" fmla="*/ 209550 h 311150"/>
                <a:gd name="connsiteX28" fmla="*/ 365125 w 727075"/>
                <a:gd name="connsiteY28" fmla="*/ 219075 h 311150"/>
                <a:gd name="connsiteX29" fmla="*/ 339725 w 727075"/>
                <a:gd name="connsiteY29" fmla="*/ 225425 h 311150"/>
                <a:gd name="connsiteX30" fmla="*/ 320675 w 727075"/>
                <a:gd name="connsiteY30" fmla="*/ 231775 h 311150"/>
                <a:gd name="connsiteX31" fmla="*/ 311150 w 727075"/>
                <a:gd name="connsiteY31" fmla="*/ 234950 h 311150"/>
                <a:gd name="connsiteX32" fmla="*/ 298450 w 727075"/>
                <a:gd name="connsiteY32" fmla="*/ 238125 h 311150"/>
                <a:gd name="connsiteX33" fmla="*/ 260350 w 727075"/>
                <a:gd name="connsiteY33" fmla="*/ 241300 h 311150"/>
                <a:gd name="connsiteX34" fmla="*/ 244475 w 727075"/>
                <a:gd name="connsiteY34" fmla="*/ 244475 h 311150"/>
                <a:gd name="connsiteX35" fmla="*/ 215900 w 727075"/>
                <a:gd name="connsiteY35" fmla="*/ 254000 h 311150"/>
                <a:gd name="connsiteX36" fmla="*/ 206375 w 727075"/>
                <a:gd name="connsiteY36" fmla="*/ 257175 h 311150"/>
                <a:gd name="connsiteX37" fmla="*/ 193675 w 727075"/>
                <a:gd name="connsiteY37" fmla="*/ 260350 h 311150"/>
                <a:gd name="connsiteX38" fmla="*/ 184150 w 727075"/>
                <a:gd name="connsiteY38" fmla="*/ 263525 h 311150"/>
                <a:gd name="connsiteX39" fmla="*/ 127000 w 727075"/>
                <a:gd name="connsiteY39" fmla="*/ 269875 h 311150"/>
                <a:gd name="connsiteX40" fmla="*/ 101600 w 727075"/>
                <a:gd name="connsiteY40" fmla="*/ 282575 h 311150"/>
                <a:gd name="connsiteX41" fmla="*/ 85725 w 727075"/>
                <a:gd name="connsiteY41" fmla="*/ 285750 h 311150"/>
                <a:gd name="connsiteX42" fmla="*/ 76200 w 727075"/>
                <a:gd name="connsiteY42" fmla="*/ 288925 h 311150"/>
                <a:gd name="connsiteX43" fmla="*/ 60325 w 727075"/>
                <a:gd name="connsiteY43" fmla="*/ 292100 h 311150"/>
                <a:gd name="connsiteX44" fmla="*/ 47625 w 727075"/>
                <a:gd name="connsiteY44" fmla="*/ 295275 h 311150"/>
                <a:gd name="connsiteX45" fmla="*/ 19050 w 727075"/>
                <a:gd name="connsiteY45" fmla="*/ 301625 h 311150"/>
                <a:gd name="connsiteX46" fmla="*/ 9525 w 727075"/>
                <a:gd name="connsiteY46" fmla="*/ 307975 h 311150"/>
                <a:gd name="connsiteX47" fmla="*/ 0 w 727075"/>
                <a:gd name="connsiteY47" fmla="*/ 311150 h 31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727075" h="311150">
                  <a:moveTo>
                    <a:pt x="727075" y="0"/>
                  </a:moveTo>
                  <a:cubicBezTo>
                    <a:pt x="710142" y="1058"/>
                    <a:pt x="693034" y="529"/>
                    <a:pt x="676275" y="3175"/>
                  </a:cubicBezTo>
                  <a:cubicBezTo>
                    <a:pt x="672506" y="3770"/>
                    <a:pt x="670163" y="7818"/>
                    <a:pt x="666750" y="9525"/>
                  </a:cubicBezTo>
                  <a:cubicBezTo>
                    <a:pt x="663757" y="11022"/>
                    <a:pt x="660400" y="11642"/>
                    <a:pt x="657225" y="12700"/>
                  </a:cubicBezTo>
                  <a:cubicBezTo>
                    <a:pt x="655108" y="15875"/>
                    <a:pt x="653855" y="19841"/>
                    <a:pt x="650875" y="22225"/>
                  </a:cubicBezTo>
                  <a:cubicBezTo>
                    <a:pt x="648262" y="24316"/>
                    <a:pt x="644343" y="23903"/>
                    <a:pt x="641350" y="25400"/>
                  </a:cubicBezTo>
                  <a:cubicBezTo>
                    <a:pt x="637937" y="27107"/>
                    <a:pt x="635238" y="30043"/>
                    <a:pt x="631825" y="31750"/>
                  </a:cubicBezTo>
                  <a:cubicBezTo>
                    <a:pt x="628832" y="33247"/>
                    <a:pt x="625226" y="33300"/>
                    <a:pt x="622300" y="34925"/>
                  </a:cubicBezTo>
                  <a:cubicBezTo>
                    <a:pt x="615629" y="38631"/>
                    <a:pt x="609600" y="43392"/>
                    <a:pt x="603250" y="47625"/>
                  </a:cubicBezTo>
                  <a:lnTo>
                    <a:pt x="593725" y="53975"/>
                  </a:lnTo>
                  <a:lnTo>
                    <a:pt x="584200" y="60325"/>
                  </a:lnTo>
                  <a:cubicBezTo>
                    <a:pt x="582083" y="63500"/>
                    <a:pt x="579557" y="66437"/>
                    <a:pt x="577850" y="69850"/>
                  </a:cubicBezTo>
                  <a:cubicBezTo>
                    <a:pt x="576353" y="72843"/>
                    <a:pt x="577288" y="77284"/>
                    <a:pt x="574675" y="79375"/>
                  </a:cubicBezTo>
                  <a:cubicBezTo>
                    <a:pt x="571268" y="82101"/>
                    <a:pt x="566208" y="81492"/>
                    <a:pt x="561975" y="82550"/>
                  </a:cubicBezTo>
                  <a:cubicBezTo>
                    <a:pt x="545042" y="107950"/>
                    <a:pt x="567267" y="77258"/>
                    <a:pt x="546100" y="98425"/>
                  </a:cubicBezTo>
                  <a:cubicBezTo>
                    <a:pt x="543402" y="101123"/>
                    <a:pt x="541457" y="104537"/>
                    <a:pt x="539750" y="107950"/>
                  </a:cubicBezTo>
                  <a:cubicBezTo>
                    <a:pt x="538253" y="110943"/>
                    <a:pt x="538942" y="115108"/>
                    <a:pt x="536575" y="117475"/>
                  </a:cubicBezTo>
                  <a:cubicBezTo>
                    <a:pt x="531179" y="122871"/>
                    <a:pt x="517525" y="130175"/>
                    <a:pt x="517525" y="130175"/>
                  </a:cubicBezTo>
                  <a:cubicBezTo>
                    <a:pt x="515408" y="133350"/>
                    <a:pt x="514350" y="137583"/>
                    <a:pt x="511175" y="139700"/>
                  </a:cubicBezTo>
                  <a:cubicBezTo>
                    <a:pt x="507544" y="142121"/>
                    <a:pt x="502486" y="141156"/>
                    <a:pt x="498475" y="142875"/>
                  </a:cubicBezTo>
                  <a:cubicBezTo>
                    <a:pt x="494968" y="144378"/>
                    <a:pt x="492363" y="147518"/>
                    <a:pt x="488950" y="149225"/>
                  </a:cubicBezTo>
                  <a:cubicBezTo>
                    <a:pt x="462660" y="162370"/>
                    <a:pt x="497197" y="140552"/>
                    <a:pt x="469900" y="158750"/>
                  </a:cubicBezTo>
                  <a:cubicBezTo>
                    <a:pt x="464512" y="174914"/>
                    <a:pt x="471055" y="163753"/>
                    <a:pt x="457200" y="171450"/>
                  </a:cubicBezTo>
                  <a:cubicBezTo>
                    <a:pt x="450529" y="175156"/>
                    <a:pt x="444500" y="179917"/>
                    <a:pt x="438150" y="184150"/>
                  </a:cubicBezTo>
                  <a:cubicBezTo>
                    <a:pt x="434975" y="186267"/>
                    <a:pt x="432245" y="189293"/>
                    <a:pt x="428625" y="190500"/>
                  </a:cubicBezTo>
                  <a:lnTo>
                    <a:pt x="400050" y="200025"/>
                  </a:lnTo>
                  <a:lnTo>
                    <a:pt x="381000" y="206375"/>
                  </a:lnTo>
                  <a:lnTo>
                    <a:pt x="371475" y="209550"/>
                  </a:lnTo>
                  <a:cubicBezTo>
                    <a:pt x="369358" y="212725"/>
                    <a:pt x="368105" y="216691"/>
                    <a:pt x="365125" y="219075"/>
                  </a:cubicBezTo>
                  <a:cubicBezTo>
                    <a:pt x="361803" y="221733"/>
                    <a:pt x="340625" y="225180"/>
                    <a:pt x="339725" y="225425"/>
                  </a:cubicBezTo>
                  <a:cubicBezTo>
                    <a:pt x="333267" y="227186"/>
                    <a:pt x="327025" y="229658"/>
                    <a:pt x="320675" y="231775"/>
                  </a:cubicBezTo>
                  <a:cubicBezTo>
                    <a:pt x="317500" y="232833"/>
                    <a:pt x="314397" y="234138"/>
                    <a:pt x="311150" y="234950"/>
                  </a:cubicBezTo>
                  <a:cubicBezTo>
                    <a:pt x="306917" y="236008"/>
                    <a:pt x="302780" y="237584"/>
                    <a:pt x="298450" y="238125"/>
                  </a:cubicBezTo>
                  <a:cubicBezTo>
                    <a:pt x="285804" y="239706"/>
                    <a:pt x="273050" y="240242"/>
                    <a:pt x="260350" y="241300"/>
                  </a:cubicBezTo>
                  <a:cubicBezTo>
                    <a:pt x="255058" y="242358"/>
                    <a:pt x="249681" y="243055"/>
                    <a:pt x="244475" y="244475"/>
                  </a:cubicBezTo>
                  <a:lnTo>
                    <a:pt x="215900" y="254000"/>
                  </a:lnTo>
                  <a:cubicBezTo>
                    <a:pt x="212725" y="255058"/>
                    <a:pt x="209622" y="256363"/>
                    <a:pt x="206375" y="257175"/>
                  </a:cubicBezTo>
                  <a:cubicBezTo>
                    <a:pt x="202142" y="258233"/>
                    <a:pt x="197871" y="259151"/>
                    <a:pt x="193675" y="260350"/>
                  </a:cubicBezTo>
                  <a:cubicBezTo>
                    <a:pt x="190457" y="261269"/>
                    <a:pt x="187397" y="262713"/>
                    <a:pt x="184150" y="263525"/>
                  </a:cubicBezTo>
                  <a:cubicBezTo>
                    <a:pt x="163239" y="268753"/>
                    <a:pt x="151933" y="267957"/>
                    <a:pt x="127000" y="269875"/>
                  </a:cubicBezTo>
                  <a:cubicBezTo>
                    <a:pt x="116279" y="277023"/>
                    <a:pt x="115722" y="278338"/>
                    <a:pt x="101600" y="282575"/>
                  </a:cubicBezTo>
                  <a:cubicBezTo>
                    <a:pt x="96431" y="284126"/>
                    <a:pt x="90960" y="284441"/>
                    <a:pt x="85725" y="285750"/>
                  </a:cubicBezTo>
                  <a:cubicBezTo>
                    <a:pt x="82478" y="286562"/>
                    <a:pt x="79447" y="288113"/>
                    <a:pt x="76200" y="288925"/>
                  </a:cubicBezTo>
                  <a:cubicBezTo>
                    <a:pt x="70965" y="290234"/>
                    <a:pt x="65593" y="290929"/>
                    <a:pt x="60325" y="292100"/>
                  </a:cubicBezTo>
                  <a:cubicBezTo>
                    <a:pt x="56065" y="293047"/>
                    <a:pt x="51904" y="294419"/>
                    <a:pt x="47625" y="295275"/>
                  </a:cubicBezTo>
                  <a:cubicBezTo>
                    <a:pt x="39495" y="296901"/>
                    <a:pt x="27289" y="297506"/>
                    <a:pt x="19050" y="301625"/>
                  </a:cubicBezTo>
                  <a:cubicBezTo>
                    <a:pt x="15637" y="303332"/>
                    <a:pt x="12938" y="306268"/>
                    <a:pt x="9525" y="307975"/>
                  </a:cubicBezTo>
                  <a:cubicBezTo>
                    <a:pt x="6532" y="309472"/>
                    <a:pt x="0" y="311150"/>
                    <a:pt x="0" y="311150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15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/>
          <p:cNvSpPr txBox="1">
            <a:spLocks noChangeArrowheads="1"/>
          </p:cNvSpPr>
          <p:nvPr/>
        </p:nvSpPr>
        <p:spPr bwMode="auto">
          <a:xfrm>
            <a:off x="251520" y="404664"/>
            <a:ext cx="864096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2000" dirty="0" smtClean="0">
                <a:solidFill>
                  <a:srgbClr val="0070C0"/>
                </a:solidFill>
                <a:ea typeface="ＭＳ Ｐゴシック" pitchFamily="-112" charset="-128"/>
              </a:rPr>
              <a:t>Ems Monitoring</a:t>
            </a:r>
          </a:p>
          <a:p>
            <a:pPr algn="ctr">
              <a:defRPr/>
            </a:pPr>
            <a:r>
              <a:rPr lang="de-DE" sz="2000" dirty="0" smtClean="0">
                <a:solidFill>
                  <a:srgbClr val="0070C0"/>
                </a:solidFill>
                <a:ea typeface="ＭＳ Ｐゴシック" pitchFamily="-112" charset="-128"/>
              </a:rPr>
              <a:t>Veranlassung</a:t>
            </a:r>
            <a:endParaRPr lang="de-DE" sz="2000" dirty="0">
              <a:solidFill>
                <a:srgbClr val="0070C0"/>
              </a:solidFill>
              <a:ea typeface="ＭＳ Ｐゴシック" pitchFamily="-112" charset="-128"/>
            </a:endParaRPr>
          </a:p>
        </p:txBody>
      </p:sp>
      <p:sp>
        <p:nvSpPr>
          <p:cNvPr id="28684" name="Textfeld 11"/>
          <p:cNvSpPr txBox="1">
            <a:spLocks noChangeArrowheads="1"/>
          </p:cNvSpPr>
          <p:nvPr/>
        </p:nvSpPr>
        <p:spPr bwMode="auto">
          <a:xfrm>
            <a:off x="7380288" y="6642100"/>
            <a:ext cx="1512887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800" dirty="0"/>
              <a:t>Stefan Sibilski </a:t>
            </a:r>
            <a:r>
              <a:rPr lang="de-DE" sz="800" dirty="0" smtClean="0"/>
              <a:t>26.04.2017</a:t>
            </a:r>
            <a:endParaRPr lang="de-DE" sz="800" dirty="0"/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251520" y="1628800"/>
            <a:ext cx="8640960" cy="4248472"/>
          </a:xfrm>
          <a:prstGeom prst="rect">
            <a:avLst/>
          </a:prstGeom>
          <a:ln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B050"/>
            </a:extrusionClr>
            <a:contourClr>
              <a:srgbClr val="00B050"/>
            </a:contourClr>
          </a:sp3d>
        </p:spPr>
        <p:txBody>
          <a:bodyPr>
            <a:sp3d>
              <a:bevelT w="12700" h="12700"/>
            </a:sp3d>
          </a:bodyPr>
          <a:lstStyle/>
          <a:p>
            <a:pPr algn="ctr" eaLnBrk="0" hangingPunct="0">
              <a:defRPr/>
            </a:pPr>
            <a:r>
              <a:rPr lang="de-DE" sz="2400" b="1" kern="0" dirty="0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Ems zwischen Warendorf und Rheda-WD</a:t>
            </a:r>
          </a:p>
          <a:p>
            <a:pPr algn="ctr" eaLnBrk="0" hangingPunct="0">
              <a:defRPr/>
            </a:pPr>
            <a:r>
              <a:rPr lang="de-DE" sz="2400" b="1" kern="0" dirty="0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staugeregelt mit Sommer- u. Winterstau</a:t>
            </a:r>
          </a:p>
          <a:p>
            <a:pPr algn="ctr" eaLnBrk="0" hangingPunct="0">
              <a:defRPr/>
            </a:pPr>
            <a:endParaRPr lang="de-DE" sz="2400" b="1" kern="0" dirty="0">
              <a:solidFill>
                <a:srgbClr val="0070C0"/>
              </a:solidFill>
              <a:latin typeface="+mn-lt"/>
              <a:ea typeface="+mj-ea"/>
              <a:cs typeface="+mj-cs"/>
            </a:endParaRPr>
          </a:p>
          <a:p>
            <a:pPr marL="990600" eaLnBrk="0" hangingPunct="0">
              <a:tabLst>
                <a:tab pos="7532688" algn="l"/>
              </a:tabLst>
              <a:defRPr/>
            </a:pPr>
            <a:r>
              <a:rPr lang="de-DE" b="1" kern="0" dirty="0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Mit den Kulturstauen sollten die durch Begradigung entstandenen Gefälleänderungen aufgefangen sowie das Flößen von angrenzenden Fettweiden ermöglicht werden.</a:t>
            </a:r>
          </a:p>
          <a:p>
            <a:pPr marL="990600" eaLnBrk="0" hangingPunct="0">
              <a:tabLst>
                <a:tab pos="7532688" algn="l"/>
              </a:tabLst>
              <a:defRPr/>
            </a:pPr>
            <a:endParaRPr lang="de-DE" b="1" kern="0" dirty="0">
              <a:solidFill>
                <a:srgbClr val="0070C0"/>
              </a:solidFill>
              <a:latin typeface="+mn-lt"/>
              <a:ea typeface="+mj-ea"/>
              <a:cs typeface="+mj-cs"/>
            </a:endParaRPr>
          </a:p>
          <a:p>
            <a:pPr eaLnBrk="0" hangingPunct="0">
              <a:tabLst>
                <a:tab pos="7532688" algn="l"/>
              </a:tabLst>
              <a:defRPr/>
            </a:pPr>
            <a:endParaRPr lang="de-DE" b="1" kern="0" dirty="0">
              <a:solidFill>
                <a:srgbClr val="0070C0"/>
              </a:solidFill>
              <a:latin typeface="+mn-lt"/>
              <a:ea typeface="+mj-ea"/>
              <a:cs typeface="+mj-cs"/>
            </a:endParaRPr>
          </a:p>
          <a:p>
            <a:pPr algn="ctr" eaLnBrk="0" hangingPunct="0">
              <a:tabLst>
                <a:tab pos="7532688" algn="l"/>
              </a:tabLst>
              <a:defRPr/>
            </a:pPr>
            <a:r>
              <a:rPr lang="de-DE" sz="2400" b="1" kern="0" dirty="0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Entfall Flößen</a:t>
            </a:r>
            <a:endParaRPr lang="de-DE" sz="2400" b="1" kern="0" dirty="0">
              <a:solidFill>
                <a:srgbClr val="0070C0"/>
              </a:solidFill>
              <a:latin typeface="+mn-lt"/>
              <a:ea typeface="+mj-ea"/>
              <a:cs typeface="+mj-cs"/>
            </a:endParaRPr>
          </a:p>
          <a:p>
            <a:pPr marL="990600" eaLnBrk="0" hangingPunct="0">
              <a:tabLst>
                <a:tab pos="7532688" algn="l"/>
              </a:tabLst>
              <a:defRPr/>
            </a:pPr>
            <a:r>
              <a:rPr lang="de-DE" b="1" kern="0" dirty="0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Sommerstau        =&gt;      Sicherstellung des Grundwasserstandes</a:t>
            </a:r>
          </a:p>
          <a:p>
            <a:pPr marL="990600" eaLnBrk="0" hangingPunct="0">
              <a:tabLst>
                <a:tab pos="7532688" algn="l"/>
              </a:tabLst>
              <a:defRPr/>
            </a:pPr>
            <a:r>
              <a:rPr lang="de-DE" b="1" kern="0" dirty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 </a:t>
            </a:r>
            <a:r>
              <a:rPr lang="de-DE" b="1" kern="0" dirty="0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                                                    (Pflanzenversorgung)</a:t>
            </a:r>
          </a:p>
          <a:p>
            <a:pPr marL="990600" eaLnBrk="0" hangingPunct="0">
              <a:tabLst>
                <a:tab pos="7532688" algn="l"/>
              </a:tabLst>
              <a:defRPr/>
            </a:pPr>
            <a:endParaRPr lang="de-DE" b="1" kern="0" dirty="0">
              <a:solidFill>
                <a:srgbClr val="0070C0"/>
              </a:solidFill>
              <a:latin typeface="+mn-lt"/>
              <a:ea typeface="+mj-ea"/>
              <a:cs typeface="+mj-cs"/>
            </a:endParaRPr>
          </a:p>
          <a:p>
            <a:pPr marL="990600" eaLnBrk="0" hangingPunct="0">
              <a:tabLst>
                <a:tab pos="7532688" algn="l"/>
              </a:tabLst>
              <a:defRPr/>
            </a:pPr>
            <a:r>
              <a:rPr lang="de-DE" b="1" kern="0" dirty="0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Winterstau           =&gt;      Vernässung der Flächen verhindern</a:t>
            </a:r>
          </a:p>
          <a:p>
            <a:pPr marL="990600" eaLnBrk="0" hangingPunct="0">
              <a:tabLst>
                <a:tab pos="7532688" algn="l"/>
              </a:tabLst>
              <a:defRPr/>
            </a:pPr>
            <a:r>
              <a:rPr lang="de-DE" b="1" kern="0" dirty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 </a:t>
            </a:r>
            <a:r>
              <a:rPr lang="de-DE" b="1" kern="0" dirty="0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                                                       (Bewirtschaftung)</a:t>
            </a:r>
            <a:endParaRPr lang="de-DE" b="1" kern="0" dirty="0">
              <a:solidFill>
                <a:srgbClr val="0070C0"/>
              </a:solidFill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946683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15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/>
          <p:cNvSpPr txBox="1">
            <a:spLocks noChangeArrowheads="1"/>
          </p:cNvSpPr>
          <p:nvPr/>
        </p:nvSpPr>
        <p:spPr bwMode="auto">
          <a:xfrm>
            <a:off x="251520" y="404664"/>
            <a:ext cx="864096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2000" dirty="0" smtClean="0">
                <a:solidFill>
                  <a:srgbClr val="0070C0"/>
                </a:solidFill>
                <a:ea typeface="ＭＳ Ｐゴシック" pitchFamily="-112" charset="-128"/>
              </a:rPr>
              <a:t>Ems Monitoring</a:t>
            </a:r>
          </a:p>
          <a:p>
            <a:pPr algn="ctr">
              <a:defRPr/>
            </a:pPr>
            <a:r>
              <a:rPr lang="de-DE" sz="2000" dirty="0" smtClean="0">
                <a:solidFill>
                  <a:srgbClr val="0070C0"/>
                </a:solidFill>
                <a:ea typeface="ＭＳ Ｐゴシック" pitchFamily="-112" charset="-128"/>
              </a:rPr>
              <a:t>Veranlassung</a:t>
            </a:r>
            <a:endParaRPr lang="de-DE" sz="2000" dirty="0">
              <a:solidFill>
                <a:srgbClr val="0070C0"/>
              </a:solidFill>
              <a:ea typeface="ＭＳ Ｐゴシック" pitchFamily="-112" charset="-128"/>
            </a:endParaRPr>
          </a:p>
        </p:txBody>
      </p:sp>
      <p:sp>
        <p:nvSpPr>
          <p:cNvPr id="28684" name="Textfeld 11"/>
          <p:cNvSpPr txBox="1">
            <a:spLocks noChangeArrowheads="1"/>
          </p:cNvSpPr>
          <p:nvPr/>
        </p:nvSpPr>
        <p:spPr bwMode="auto">
          <a:xfrm>
            <a:off x="7380288" y="6642100"/>
            <a:ext cx="1512887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800" dirty="0"/>
              <a:t>Stefan Sibilski </a:t>
            </a:r>
            <a:r>
              <a:rPr lang="de-DE" sz="800" dirty="0" smtClean="0"/>
              <a:t>26.04.2017</a:t>
            </a:r>
            <a:endParaRPr lang="de-DE" sz="800" dirty="0"/>
          </a:p>
        </p:txBody>
      </p:sp>
      <p:sp>
        <p:nvSpPr>
          <p:cNvPr id="17" name="Rectangle 4"/>
          <p:cNvSpPr txBox="1">
            <a:spLocks noChangeArrowheads="1"/>
          </p:cNvSpPr>
          <p:nvPr/>
        </p:nvSpPr>
        <p:spPr bwMode="auto">
          <a:xfrm>
            <a:off x="244414" y="1196752"/>
            <a:ext cx="8640960" cy="5184576"/>
          </a:xfrm>
          <a:prstGeom prst="rect">
            <a:avLst/>
          </a:prstGeom>
          <a:ln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B050"/>
            </a:extrusionClr>
            <a:contourClr>
              <a:srgbClr val="00B050"/>
            </a:contourClr>
          </a:sp3d>
        </p:spPr>
        <p:txBody>
          <a:bodyPr>
            <a:sp3d>
              <a:bevelT w="12700" h="12700"/>
            </a:sp3d>
          </a:bodyPr>
          <a:lstStyle/>
          <a:p>
            <a:pPr algn="ctr" eaLnBrk="0" hangingPunct="0">
              <a:defRPr/>
            </a:pPr>
            <a:endParaRPr lang="de-DE" sz="2400" b="1" kern="0" dirty="0" smtClean="0">
              <a:solidFill>
                <a:srgbClr val="0070C0"/>
              </a:solidFill>
              <a:latin typeface="+mn-lt"/>
              <a:ea typeface="+mj-ea"/>
              <a:cs typeface="+mj-cs"/>
            </a:endParaRPr>
          </a:p>
          <a:p>
            <a:pPr algn="ctr" eaLnBrk="0" hangingPunct="0">
              <a:defRPr/>
            </a:pPr>
            <a:r>
              <a:rPr lang="de-DE" sz="2400" b="1" kern="0" dirty="0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EG-WRRL =&gt; die Herstellung der Durchwanderbarkeit </a:t>
            </a:r>
          </a:p>
          <a:p>
            <a:pPr algn="ctr" eaLnBrk="0" hangingPunct="0">
              <a:defRPr/>
            </a:pPr>
            <a:r>
              <a:rPr lang="de-DE" sz="2400" b="1" kern="0" dirty="0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bei Stauanlagen wird zur Pflicht</a:t>
            </a:r>
          </a:p>
          <a:p>
            <a:pPr algn="ctr" eaLnBrk="0" hangingPunct="0">
              <a:defRPr/>
            </a:pPr>
            <a:endParaRPr lang="de-DE" sz="2400" b="1" kern="0" dirty="0" smtClean="0">
              <a:solidFill>
                <a:srgbClr val="0070C0"/>
              </a:solidFill>
              <a:latin typeface="+mn-lt"/>
              <a:ea typeface="+mj-ea"/>
              <a:cs typeface="+mj-cs"/>
            </a:endParaRPr>
          </a:p>
          <a:p>
            <a:pPr marL="1177925" lvl="1" indent="-457200" eaLnBrk="0" hangingPunct="0">
              <a:buFont typeface="Wingdings" panose="05000000000000000000" pitchFamily="2" charset="2"/>
              <a:buChar char="Ø"/>
              <a:defRPr/>
            </a:pPr>
            <a:r>
              <a:rPr lang="de-DE" b="1" kern="0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Das ‚einfache‘ Entfernen der Ems-Staue ist aus wasserbaulichen </a:t>
            </a:r>
          </a:p>
          <a:p>
            <a:pPr marL="1166813" indent="-446088" eaLnBrk="0" hangingPunct="0">
              <a:defRPr/>
            </a:pPr>
            <a:r>
              <a:rPr lang="de-DE" b="1" kern="0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	Gründen nicht möglich</a:t>
            </a:r>
          </a:p>
          <a:p>
            <a:pPr marL="1166813" indent="-446088" eaLnBrk="0" hangingPunct="0">
              <a:defRPr/>
            </a:pPr>
            <a:r>
              <a:rPr lang="de-DE" b="1" kern="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	</a:t>
            </a:r>
            <a:endParaRPr lang="de-DE" b="1" kern="0" dirty="0" smtClean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  <a:p>
            <a:pPr marL="1166813" indent="-446088" eaLnBrk="0" hangingPunct="0">
              <a:buFont typeface="Wingdings" panose="05000000000000000000" pitchFamily="2" charset="2"/>
              <a:buChar char="Ø"/>
              <a:defRPr/>
            </a:pPr>
            <a:r>
              <a:rPr lang="de-DE" b="1" kern="0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Die Jahrzehnte währende Gewohnheit, die Kulturstaue zu regulieren, wird sich nicht so leicht ändern lassen</a:t>
            </a:r>
          </a:p>
          <a:p>
            <a:pPr marL="1166813" indent="-446088" eaLnBrk="0" hangingPunct="0">
              <a:buFont typeface="Wingdings" panose="05000000000000000000" pitchFamily="2" charset="2"/>
              <a:buChar char="Ø"/>
              <a:defRPr/>
            </a:pPr>
            <a:endParaRPr lang="de-DE" b="1" kern="0" dirty="0" smtClean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  <a:p>
            <a:pPr marL="1166813" indent="-446088" eaLnBrk="0" hangingPunct="0">
              <a:buFont typeface="Wingdings" panose="05000000000000000000" pitchFamily="2" charset="2"/>
              <a:buChar char="Ø"/>
              <a:defRPr/>
            </a:pPr>
            <a:endParaRPr lang="de-DE" b="1" kern="0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  <a:p>
            <a:pPr marL="720725" eaLnBrk="0" hangingPunct="0">
              <a:defRPr/>
            </a:pPr>
            <a:r>
              <a:rPr lang="de-DE" b="1" kern="0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      2010 WAF und GT entscheiden sich für ein Monitoring </a:t>
            </a:r>
          </a:p>
          <a:p>
            <a:pPr marL="720725" eaLnBrk="0" hangingPunct="0">
              <a:defRPr/>
            </a:pPr>
            <a:r>
              <a:rPr lang="de-DE" b="1" kern="0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marL="1588" algn="ctr" eaLnBrk="0" hangingPunct="0">
              <a:defRPr/>
            </a:pPr>
            <a:r>
              <a:rPr lang="de-DE" sz="2400" b="1" kern="0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Ziel:</a:t>
            </a:r>
          </a:p>
          <a:p>
            <a:pPr marL="720725" eaLnBrk="0" hangingPunct="0">
              <a:defRPr/>
            </a:pPr>
            <a:r>
              <a:rPr lang="de-DE" b="1" kern="0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       Datengrundlage für Planung der Durchwanderbarkeit</a:t>
            </a:r>
          </a:p>
          <a:p>
            <a:pPr algn="ctr" eaLnBrk="0" hangingPunct="0">
              <a:defRPr/>
            </a:pPr>
            <a:endParaRPr lang="de-DE" sz="2400" b="1" kern="0" dirty="0">
              <a:solidFill>
                <a:srgbClr val="0070C0"/>
              </a:solidFill>
              <a:latin typeface="+mn-lt"/>
              <a:ea typeface="+mj-ea"/>
              <a:cs typeface="+mj-cs"/>
            </a:endParaRPr>
          </a:p>
          <a:p>
            <a:pPr algn="ctr" eaLnBrk="0" hangingPunct="0">
              <a:defRPr/>
            </a:pPr>
            <a:r>
              <a:rPr lang="de-DE" b="1" kern="0" dirty="0" smtClean="0">
                <a:solidFill>
                  <a:srgbClr val="339933"/>
                </a:solidFill>
                <a:latin typeface="+mn-lt"/>
                <a:ea typeface="+mj-ea"/>
                <a:cs typeface="+mj-cs"/>
              </a:rPr>
              <a:t>   </a:t>
            </a:r>
            <a:endParaRPr lang="de-DE" b="1" kern="0" dirty="0"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-27384"/>
            <a:ext cx="9144000" cy="6858000"/>
          </a:xfrm>
          <a:prstGeom prst="rect">
            <a:avLst/>
          </a:prstGeom>
          <a:blipFill dpi="0" rotWithShape="1">
            <a:blip r:embed="rId3">
              <a:alphaModFix amt="15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defRPr/>
            </a:pPr>
            <a:endParaRPr lang="de-DE" b="1" kern="0" dirty="0">
              <a:solidFill>
                <a:srgbClr val="0070C0"/>
              </a:solidFill>
            </a:endParaRPr>
          </a:p>
        </p:txBody>
      </p:sp>
      <p:sp>
        <p:nvSpPr>
          <p:cNvPr id="13" name="Textfeld 12"/>
          <p:cNvSpPr txBox="1">
            <a:spLocks noChangeArrowheads="1"/>
          </p:cNvSpPr>
          <p:nvPr/>
        </p:nvSpPr>
        <p:spPr bwMode="auto">
          <a:xfrm>
            <a:off x="251520" y="404664"/>
            <a:ext cx="864096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2000" dirty="0" smtClean="0">
                <a:solidFill>
                  <a:srgbClr val="0070C0"/>
                </a:solidFill>
                <a:ea typeface="ＭＳ Ｐゴシック" pitchFamily="-112" charset="-128"/>
              </a:rPr>
              <a:t>Ems Monitoring</a:t>
            </a:r>
          </a:p>
          <a:p>
            <a:pPr algn="ctr">
              <a:defRPr/>
            </a:pPr>
            <a:r>
              <a:rPr lang="de-DE" sz="2000" dirty="0" smtClean="0">
                <a:solidFill>
                  <a:srgbClr val="0070C0"/>
                </a:solidFill>
                <a:ea typeface="ＭＳ Ｐゴシック" pitchFamily="-112" charset="-128"/>
              </a:rPr>
              <a:t>Veranlassung</a:t>
            </a:r>
            <a:endParaRPr lang="de-DE" sz="2000" dirty="0">
              <a:solidFill>
                <a:srgbClr val="0070C0"/>
              </a:solidFill>
              <a:ea typeface="ＭＳ Ｐゴシック" pitchFamily="-112" charset="-128"/>
            </a:endParaRPr>
          </a:p>
        </p:txBody>
      </p:sp>
      <p:sp>
        <p:nvSpPr>
          <p:cNvPr id="28684" name="Textfeld 11"/>
          <p:cNvSpPr txBox="1">
            <a:spLocks noChangeArrowheads="1"/>
          </p:cNvSpPr>
          <p:nvPr/>
        </p:nvSpPr>
        <p:spPr bwMode="auto">
          <a:xfrm>
            <a:off x="7380288" y="6642100"/>
            <a:ext cx="1512887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800" dirty="0"/>
              <a:t>Stefan Sibilski </a:t>
            </a:r>
            <a:r>
              <a:rPr lang="de-DE" sz="800" dirty="0" smtClean="0"/>
              <a:t>26.04.2017</a:t>
            </a:r>
            <a:endParaRPr lang="de-DE" sz="800" dirty="0"/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251520" y="1268760"/>
            <a:ext cx="8640960" cy="4968552"/>
          </a:xfrm>
          <a:prstGeom prst="rect">
            <a:avLst/>
          </a:prstGeom>
          <a:ln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B050"/>
            </a:extrusionClr>
            <a:contourClr>
              <a:srgbClr val="00B050"/>
            </a:contourClr>
          </a:sp3d>
        </p:spPr>
        <p:txBody>
          <a:bodyPr>
            <a:sp3d>
              <a:bevelT w="12700" h="12700"/>
            </a:sp3d>
          </a:bodyPr>
          <a:lstStyle/>
          <a:p>
            <a:pPr marL="0" lvl="1" algn="ctr" eaLnBrk="0" hangingPunct="0">
              <a:defRPr/>
            </a:pPr>
            <a:r>
              <a:rPr lang="de-DE" sz="2400" b="1" kern="0" dirty="0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Kommission</a:t>
            </a:r>
          </a:p>
          <a:p>
            <a:pPr marL="839788" lvl="1" indent="-285750" eaLnBrk="0" hangingPunct="0">
              <a:buFont typeface="Wingdings" panose="05000000000000000000" pitchFamily="2" charset="2"/>
              <a:buChar char="Ø"/>
              <a:defRPr/>
            </a:pPr>
            <a:r>
              <a:rPr lang="de-DE" b="1" kern="0" dirty="0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Auftragsvergabe / Beginn Projekt „Monitoring“ am 19.12.2011 </a:t>
            </a:r>
            <a:endParaRPr lang="de-DE" sz="2400" b="1" kern="0" dirty="0" smtClean="0">
              <a:solidFill>
                <a:srgbClr val="0070C0"/>
              </a:solidFill>
              <a:latin typeface="+mn-lt"/>
              <a:ea typeface="+mj-ea"/>
              <a:cs typeface="+mj-cs"/>
            </a:endParaRPr>
          </a:p>
          <a:p>
            <a:pPr marL="1352550" lvl="1" indent="-457200" eaLnBrk="0" hangingPunct="0">
              <a:buFont typeface="Wingdings" panose="05000000000000000000" pitchFamily="2" charset="2"/>
              <a:buChar char="Ø"/>
              <a:defRPr/>
            </a:pPr>
            <a:endParaRPr lang="de-DE" b="1" kern="0" dirty="0" smtClean="0">
              <a:solidFill>
                <a:srgbClr val="0070C0"/>
              </a:solidFill>
              <a:latin typeface="+mn-lt"/>
              <a:ea typeface="+mj-ea"/>
              <a:cs typeface="+mj-cs"/>
            </a:endParaRPr>
          </a:p>
          <a:p>
            <a:pPr marL="895350" lvl="1" indent="-352425" eaLnBrk="0" hangingPunct="0">
              <a:buFont typeface="Wingdings" panose="05000000000000000000" pitchFamily="2" charset="2"/>
              <a:buChar char="Ø"/>
              <a:defRPr/>
            </a:pPr>
            <a:r>
              <a:rPr lang="de-DE" b="1" kern="0" dirty="0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27.05.2013 wurde eine projektbegleitende Kommission angeregt</a:t>
            </a:r>
          </a:p>
          <a:p>
            <a:pPr marL="895350" lvl="1" indent="-352425" eaLnBrk="0" hangingPunct="0">
              <a:buFont typeface="Wingdings" panose="05000000000000000000" pitchFamily="2" charset="2"/>
              <a:buChar char="Ø"/>
              <a:defRPr/>
            </a:pPr>
            <a:endParaRPr lang="de-DE" b="1" kern="0" dirty="0" smtClean="0">
              <a:solidFill>
                <a:srgbClr val="0070C0"/>
              </a:solidFill>
              <a:latin typeface="+mn-lt"/>
              <a:ea typeface="+mj-ea"/>
              <a:cs typeface="+mj-cs"/>
            </a:endParaRPr>
          </a:p>
          <a:p>
            <a:pPr marL="895350" indent="-352425" defTabSz="895350" eaLnBrk="0" hangingPunct="0">
              <a:buFont typeface="Wingdings" panose="05000000000000000000" pitchFamily="2" charset="2"/>
              <a:buChar char="Ø"/>
              <a:defRPr/>
            </a:pPr>
            <a:r>
              <a:rPr lang="de-DE" b="1" kern="0" dirty="0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06.02.2014 wurde die Kommission gebildet</a:t>
            </a:r>
          </a:p>
          <a:p>
            <a:pPr marL="1352550" lvl="2" indent="-352425" defTabSz="895350" eaLnBrk="0" hangingPunct="0">
              <a:buFont typeface="Wingdings" panose="05000000000000000000" pitchFamily="2" charset="2"/>
              <a:buChar char="Ø"/>
              <a:defRPr/>
            </a:pPr>
            <a:r>
              <a:rPr lang="de-DE" sz="1200" b="1" kern="0" dirty="0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UWB GT</a:t>
            </a:r>
          </a:p>
          <a:p>
            <a:pPr marL="1352550" lvl="2" indent="-352425" defTabSz="895350" eaLnBrk="0" hangingPunct="0">
              <a:buFont typeface="Wingdings" panose="05000000000000000000" pitchFamily="2" charset="2"/>
              <a:buChar char="Ø"/>
              <a:defRPr/>
            </a:pPr>
            <a:r>
              <a:rPr lang="de-DE" sz="1200" b="1" kern="0" dirty="0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UWB WAF</a:t>
            </a:r>
          </a:p>
          <a:p>
            <a:pPr marL="1352550" lvl="2" indent="-352425" defTabSz="895350" eaLnBrk="0" hangingPunct="0">
              <a:buFont typeface="Wingdings" panose="05000000000000000000" pitchFamily="2" charset="2"/>
              <a:buChar char="Ø"/>
              <a:defRPr/>
            </a:pPr>
            <a:r>
              <a:rPr lang="de-DE" sz="1200" b="1" kern="0" dirty="0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Landwirtschaft</a:t>
            </a:r>
          </a:p>
          <a:p>
            <a:pPr marL="1352550" lvl="2" indent="-352425" defTabSz="895350" eaLnBrk="0" hangingPunct="0">
              <a:buFont typeface="Wingdings" panose="05000000000000000000" pitchFamily="2" charset="2"/>
              <a:buChar char="Ø"/>
              <a:defRPr/>
            </a:pPr>
            <a:r>
              <a:rPr lang="de-DE" sz="1200" b="1" kern="0" dirty="0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Wasserversorgung</a:t>
            </a:r>
          </a:p>
          <a:p>
            <a:pPr marL="1352550" lvl="2" indent="-352425" defTabSz="895350" eaLnBrk="0" hangingPunct="0">
              <a:buFont typeface="Wingdings" panose="05000000000000000000" pitchFamily="2" charset="2"/>
              <a:buChar char="Ø"/>
              <a:defRPr/>
            </a:pPr>
            <a:r>
              <a:rPr lang="de-DE" sz="1200" b="1" kern="0" dirty="0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Ing.-Büro Sönnichsen &amp; Partner</a:t>
            </a:r>
          </a:p>
          <a:p>
            <a:pPr marL="895350" indent="-352425" defTabSz="895350" eaLnBrk="0" hangingPunct="0">
              <a:buFont typeface="Wingdings" panose="05000000000000000000" pitchFamily="2" charset="2"/>
              <a:buChar char="Ø"/>
              <a:defRPr/>
            </a:pPr>
            <a:endParaRPr lang="de-DE" sz="1200" b="1" kern="0" dirty="0" smtClean="0">
              <a:solidFill>
                <a:srgbClr val="0070C0"/>
              </a:solidFill>
              <a:latin typeface="+mn-lt"/>
              <a:ea typeface="+mj-ea"/>
              <a:cs typeface="+mj-cs"/>
            </a:endParaRPr>
          </a:p>
          <a:p>
            <a:pPr marL="895350" indent="-352425" defTabSz="895350" eaLnBrk="0" hangingPunct="0">
              <a:buFont typeface="Wingdings" panose="05000000000000000000" pitchFamily="2" charset="2"/>
              <a:buChar char="Ø"/>
              <a:defRPr/>
            </a:pPr>
            <a:r>
              <a:rPr lang="de-DE" b="1" kern="0" dirty="0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11.03.2014 Unterzeichnung der Vereinbarung zur Unterstützung der…</a:t>
            </a:r>
          </a:p>
          <a:p>
            <a:pPr marL="542925" defTabSz="895350" eaLnBrk="0" hangingPunct="0">
              <a:defRPr/>
            </a:pPr>
            <a:r>
              <a:rPr lang="de-DE" b="1" kern="0" dirty="0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	„Prüfung der möglichen Auswirkungen einer veränderten 	Wasserspiegellage an der Ems“</a:t>
            </a:r>
            <a:r>
              <a:rPr lang="de-DE" sz="1600" b="1" kern="0" dirty="0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		</a:t>
            </a:r>
          </a:p>
          <a:p>
            <a:pPr marL="542925" defTabSz="895350" eaLnBrk="0" hangingPunct="0">
              <a:defRPr/>
            </a:pPr>
            <a:r>
              <a:rPr lang="de-DE" sz="1600" b="1" kern="0" dirty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	</a:t>
            </a:r>
            <a:r>
              <a:rPr lang="de-DE" sz="1600" b="1" kern="0" dirty="0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	</a:t>
            </a:r>
            <a:r>
              <a:rPr lang="de-DE" sz="1400" b="1" kern="0" dirty="0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UWB Kreis GT			UWB Kreis WAF</a:t>
            </a:r>
          </a:p>
          <a:p>
            <a:pPr marL="542925" defTabSz="895350" eaLnBrk="0" hangingPunct="0">
              <a:defRPr/>
            </a:pPr>
            <a:r>
              <a:rPr lang="de-DE" sz="1400" b="1" kern="0" dirty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	</a:t>
            </a:r>
            <a:r>
              <a:rPr lang="de-DE" sz="1400" b="1" kern="0" dirty="0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	Stadt Warendorf			Stadt </a:t>
            </a:r>
            <a:r>
              <a:rPr lang="de-DE" sz="1400" b="1" kern="0" dirty="0" err="1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Sassenberg</a:t>
            </a:r>
            <a:endParaRPr lang="de-DE" sz="1400" b="1" kern="0" dirty="0" smtClean="0">
              <a:solidFill>
                <a:srgbClr val="0070C0"/>
              </a:solidFill>
              <a:latin typeface="+mn-lt"/>
              <a:ea typeface="+mj-ea"/>
              <a:cs typeface="+mj-cs"/>
            </a:endParaRPr>
          </a:p>
          <a:p>
            <a:pPr marL="542925" defTabSz="895350" eaLnBrk="0" hangingPunct="0">
              <a:defRPr/>
            </a:pPr>
            <a:r>
              <a:rPr lang="de-DE" sz="1400" b="1" kern="0" dirty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	</a:t>
            </a:r>
            <a:r>
              <a:rPr lang="de-DE" sz="1400" b="1" kern="0" dirty="0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	</a:t>
            </a:r>
            <a:r>
              <a:rPr lang="de-DE" sz="1400" b="1" kern="0" dirty="0" err="1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Landw</a:t>
            </a:r>
            <a:r>
              <a:rPr lang="de-DE" sz="1400" b="1" kern="0" dirty="0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. Kreisverband GT		</a:t>
            </a:r>
            <a:r>
              <a:rPr lang="de-DE" sz="1400" b="1" kern="0" dirty="0" err="1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Landw</a:t>
            </a:r>
            <a:r>
              <a:rPr lang="de-DE" sz="1400" b="1" kern="0" dirty="0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. Kreisverband WAF</a:t>
            </a:r>
          </a:p>
          <a:p>
            <a:pPr marL="542925" defTabSz="895350" eaLnBrk="0" hangingPunct="0">
              <a:defRPr/>
            </a:pPr>
            <a:r>
              <a:rPr lang="de-DE" sz="1400" b="1" kern="0" dirty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	</a:t>
            </a:r>
            <a:r>
              <a:rPr lang="de-DE" sz="1400" b="1" kern="0" dirty="0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	Landwirtschaftskammer KS GT		Landwirtschaftskammer KS WAF</a:t>
            </a:r>
            <a:endParaRPr lang="de-DE" sz="1400" b="1" kern="0" dirty="0">
              <a:solidFill>
                <a:srgbClr val="0070C0"/>
              </a:solidFill>
              <a:latin typeface="+mn-lt"/>
              <a:ea typeface="+mj-ea"/>
              <a:cs typeface="+mj-cs"/>
            </a:endParaRPr>
          </a:p>
          <a:p>
            <a:pPr marL="895350" indent="-352425" defTabSz="895350" eaLnBrk="0" hangingPunct="0">
              <a:defRPr/>
            </a:pPr>
            <a:endParaRPr lang="de-DE" b="1" kern="0" dirty="0"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443137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15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/>
          <p:cNvSpPr txBox="1">
            <a:spLocks noChangeArrowheads="1"/>
          </p:cNvSpPr>
          <p:nvPr/>
        </p:nvSpPr>
        <p:spPr bwMode="auto">
          <a:xfrm>
            <a:off x="251520" y="404664"/>
            <a:ext cx="864096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2000" dirty="0" smtClean="0">
                <a:solidFill>
                  <a:srgbClr val="0070C0"/>
                </a:solidFill>
                <a:ea typeface="ＭＳ Ｐゴシック" pitchFamily="-112" charset="-128"/>
              </a:rPr>
              <a:t>Ems Monitoring</a:t>
            </a:r>
          </a:p>
          <a:p>
            <a:pPr algn="ctr">
              <a:defRPr/>
            </a:pPr>
            <a:r>
              <a:rPr lang="de-DE" sz="2000" dirty="0" smtClean="0">
                <a:solidFill>
                  <a:srgbClr val="0070C0"/>
                </a:solidFill>
                <a:ea typeface="ＭＳ Ｐゴシック" pitchFamily="-112" charset="-128"/>
              </a:rPr>
              <a:t>Veranlassung</a:t>
            </a:r>
            <a:endParaRPr lang="de-DE" sz="2000" dirty="0">
              <a:solidFill>
                <a:srgbClr val="0070C0"/>
              </a:solidFill>
              <a:ea typeface="ＭＳ Ｐゴシック" pitchFamily="-112" charset="-128"/>
            </a:endParaRPr>
          </a:p>
        </p:txBody>
      </p:sp>
      <p:sp>
        <p:nvSpPr>
          <p:cNvPr id="28684" name="Textfeld 11"/>
          <p:cNvSpPr txBox="1">
            <a:spLocks noChangeArrowheads="1"/>
          </p:cNvSpPr>
          <p:nvPr/>
        </p:nvSpPr>
        <p:spPr bwMode="auto">
          <a:xfrm>
            <a:off x="7380288" y="6642100"/>
            <a:ext cx="1512887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800" dirty="0"/>
              <a:t>Stefan Sibilski </a:t>
            </a:r>
            <a:r>
              <a:rPr lang="de-DE" sz="800" dirty="0" smtClean="0"/>
              <a:t>26.04.2017</a:t>
            </a:r>
            <a:endParaRPr lang="de-DE" sz="800" dirty="0"/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253356" y="1268760"/>
            <a:ext cx="8640960" cy="4824536"/>
          </a:xfrm>
          <a:prstGeom prst="rect">
            <a:avLst/>
          </a:prstGeom>
          <a:ln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B050"/>
            </a:extrusionClr>
            <a:contourClr>
              <a:srgbClr val="00B050"/>
            </a:contourClr>
          </a:sp3d>
        </p:spPr>
        <p:txBody>
          <a:bodyPr>
            <a:sp3d>
              <a:bevelT w="12700" h="12700"/>
            </a:sp3d>
          </a:bodyPr>
          <a:lstStyle/>
          <a:p>
            <a:pPr algn="ctr" eaLnBrk="0" hangingPunct="0">
              <a:defRPr/>
            </a:pPr>
            <a:r>
              <a:rPr lang="de-DE" sz="2400" b="1" kern="0" dirty="0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Rechtliche Situation</a:t>
            </a:r>
          </a:p>
          <a:p>
            <a:pPr algn="ctr" eaLnBrk="0" hangingPunct="0">
              <a:defRPr/>
            </a:pPr>
            <a:endParaRPr lang="de-DE" sz="2400" b="1" kern="0" dirty="0" smtClean="0">
              <a:solidFill>
                <a:srgbClr val="0070C0"/>
              </a:solidFill>
              <a:latin typeface="+mn-lt"/>
              <a:ea typeface="+mj-ea"/>
              <a:cs typeface="+mj-cs"/>
            </a:endParaRPr>
          </a:p>
          <a:p>
            <a:pPr marL="1352550" lvl="1" indent="-457200" eaLnBrk="0" hangingPunct="0">
              <a:buFont typeface="Wingdings" panose="05000000000000000000" pitchFamily="2" charset="2"/>
              <a:buChar char="Ø"/>
              <a:defRPr/>
            </a:pPr>
            <a:r>
              <a:rPr lang="de-DE" b="1" kern="0" dirty="0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‚Alte‘ Wasserrechtliche Erlaubnisse liefen am 31.05.2011 aus</a:t>
            </a:r>
          </a:p>
          <a:p>
            <a:pPr marL="1343025" indent="-447675" defTabSz="895350" eaLnBrk="0" hangingPunct="0">
              <a:buFont typeface="Wingdings" panose="05000000000000000000" pitchFamily="2" charset="2"/>
              <a:buChar char="Ø"/>
              <a:defRPr/>
            </a:pPr>
            <a:r>
              <a:rPr lang="de-DE" b="1" kern="0" dirty="0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‚Neue‘ wasserrechtliche Erlaubnisse, befristet bis 31.01.2017</a:t>
            </a:r>
          </a:p>
          <a:p>
            <a:pPr marL="1343025" indent="-447675" defTabSz="895350" eaLnBrk="0" hangingPunct="0">
              <a:buFont typeface="Wingdings" panose="05000000000000000000" pitchFamily="2" charset="2"/>
              <a:buChar char="Ø"/>
              <a:defRPr/>
            </a:pPr>
            <a:r>
              <a:rPr lang="de-DE" b="1" kern="0" dirty="0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Derzeit werden nochmals befristete Erlaubnisse beantragt</a:t>
            </a:r>
          </a:p>
          <a:p>
            <a:pPr marL="895350" defTabSz="895350" eaLnBrk="0" hangingPunct="0">
              <a:defRPr/>
            </a:pPr>
            <a:r>
              <a:rPr lang="de-DE" b="1" kern="0" dirty="0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	</a:t>
            </a:r>
          </a:p>
          <a:p>
            <a:pPr marL="895350" defTabSz="895350" eaLnBrk="0" hangingPunct="0">
              <a:defRPr/>
            </a:pPr>
            <a:r>
              <a:rPr lang="de-DE" b="1" kern="0" dirty="0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Das betrifft die Stauanlagen</a:t>
            </a:r>
            <a:endParaRPr lang="de-DE" b="1" kern="0" dirty="0">
              <a:solidFill>
                <a:srgbClr val="0070C0"/>
              </a:solidFill>
              <a:latin typeface="+mn-lt"/>
              <a:ea typeface="+mj-ea"/>
              <a:cs typeface="+mj-cs"/>
            </a:endParaRPr>
          </a:p>
          <a:p>
            <a:pPr marL="1638300" lvl="1" indent="-285750" defTabSz="895350" eaLnBrk="0" hangingPunct="0">
              <a:buFont typeface="Wingdings" panose="05000000000000000000" pitchFamily="2" charset="2"/>
              <a:buChar char="Ø"/>
              <a:defRPr/>
            </a:pPr>
            <a:r>
              <a:rPr lang="de-DE" b="1" kern="0" dirty="0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Brocker Mühle, </a:t>
            </a:r>
            <a:r>
              <a:rPr lang="de-DE" b="1" kern="0" dirty="0" err="1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Herzebrock</a:t>
            </a:r>
            <a:endParaRPr lang="de-DE" b="1" kern="0" dirty="0" smtClean="0">
              <a:solidFill>
                <a:srgbClr val="0070C0"/>
              </a:solidFill>
              <a:latin typeface="+mn-lt"/>
              <a:ea typeface="+mj-ea"/>
              <a:cs typeface="+mj-cs"/>
            </a:endParaRPr>
          </a:p>
          <a:p>
            <a:pPr marL="1638300" lvl="1" indent="-285750" defTabSz="895350" eaLnBrk="0" hangingPunct="0">
              <a:buFont typeface="Wingdings" panose="05000000000000000000" pitchFamily="2" charset="2"/>
              <a:buChar char="Ø"/>
              <a:defRPr/>
            </a:pPr>
            <a:r>
              <a:rPr lang="de-DE" b="1" kern="0" dirty="0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Kuhstraße, Harsewinkel</a:t>
            </a:r>
          </a:p>
          <a:p>
            <a:pPr marL="1638300" lvl="1" indent="-285750" defTabSz="895350" eaLnBrk="0" hangingPunct="0">
              <a:buFont typeface="Wingdings" panose="05000000000000000000" pitchFamily="2" charset="2"/>
              <a:buChar char="Ø"/>
              <a:defRPr/>
            </a:pPr>
            <a:r>
              <a:rPr lang="de-DE" b="1" kern="0" dirty="0" err="1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Alterbaum</a:t>
            </a:r>
            <a:r>
              <a:rPr lang="de-DE" b="1" kern="0" dirty="0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, Harsewinkel</a:t>
            </a:r>
          </a:p>
          <a:p>
            <a:pPr marL="1638300" lvl="1" indent="-285750" defTabSz="895350" eaLnBrk="0" hangingPunct="0">
              <a:buFont typeface="Wingdings" panose="05000000000000000000" pitchFamily="2" charset="2"/>
              <a:buChar char="Ø"/>
              <a:defRPr/>
            </a:pPr>
            <a:r>
              <a:rPr lang="de-DE" b="1" kern="0" dirty="0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Neue Mühle, </a:t>
            </a:r>
            <a:r>
              <a:rPr lang="de-DE" b="1" kern="0" dirty="0" err="1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Greffen</a:t>
            </a:r>
            <a:endParaRPr lang="de-DE" b="1" kern="0" dirty="0" smtClean="0">
              <a:solidFill>
                <a:srgbClr val="0070C0"/>
              </a:solidFill>
              <a:latin typeface="+mn-lt"/>
              <a:ea typeface="+mj-ea"/>
              <a:cs typeface="+mj-cs"/>
            </a:endParaRPr>
          </a:p>
          <a:p>
            <a:pPr marL="1638300" lvl="1" indent="-285750" defTabSz="895350" eaLnBrk="0" hangingPunct="0">
              <a:buFont typeface="Wingdings" panose="05000000000000000000" pitchFamily="2" charset="2"/>
              <a:buChar char="Ø"/>
              <a:defRPr/>
            </a:pPr>
            <a:endParaRPr lang="de-DE" b="1" kern="0" dirty="0">
              <a:solidFill>
                <a:srgbClr val="0070C0"/>
              </a:solidFill>
              <a:latin typeface="+mn-lt"/>
              <a:ea typeface="+mj-ea"/>
              <a:cs typeface="+mj-cs"/>
            </a:endParaRPr>
          </a:p>
          <a:p>
            <a:pPr marL="900113" lvl="1" indent="-285750" defTabSz="895350" eaLnBrk="0" hangingPunct="0">
              <a:buFont typeface="Wingdings" panose="05000000000000000000" pitchFamily="2" charset="2"/>
              <a:buChar char="Ø"/>
              <a:defRPr/>
            </a:pPr>
            <a:r>
              <a:rPr lang="de-DE" b="1" kern="0" dirty="0" err="1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Pavenstädt</a:t>
            </a:r>
            <a:r>
              <a:rPr lang="de-DE" b="1" kern="0" dirty="0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 „altes Recht“ (unbefristet)</a:t>
            </a:r>
          </a:p>
          <a:p>
            <a:pPr marL="900113" lvl="1" indent="-285750" defTabSz="895350" eaLnBrk="0" hangingPunct="0">
              <a:buFont typeface="Wingdings" panose="05000000000000000000" pitchFamily="2" charset="2"/>
              <a:buChar char="Ø"/>
              <a:defRPr/>
            </a:pPr>
            <a:endParaRPr lang="de-DE" b="1" kern="0" dirty="0">
              <a:solidFill>
                <a:srgbClr val="0070C0"/>
              </a:solidFill>
              <a:latin typeface="+mn-lt"/>
              <a:ea typeface="+mj-ea"/>
              <a:cs typeface="+mj-cs"/>
            </a:endParaRPr>
          </a:p>
          <a:p>
            <a:pPr marL="900113" lvl="1" indent="-285750" defTabSz="895350" eaLnBrk="0" hangingPunct="0">
              <a:buFont typeface="Wingdings" panose="05000000000000000000" pitchFamily="2" charset="2"/>
              <a:buChar char="Ø"/>
              <a:defRPr/>
            </a:pPr>
            <a:r>
              <a:rPr lang="de-DE" b="1" kern="0" dirty="0" err="1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Hüttinghausen</a:t>
            </a:r>
            <a:r>
              <a:rPr lang="de-DE" b="1" kern="0" dirty="0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, </a:t>
            </a:r>
            <a:r>
              <a:rPr lang="de-DE" b="1" kern="0" dirty="0" err="1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Dieding</a:t>
            </a:r>
            <a:r>
              <a:rPr lang="de-DE" b="1" kern="0" dirty="0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, </a:t>
            </a:r>
            <a:r>
              <a:rPr lang="de-DE" b="1" kern="0" dirty="0" err="1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Rottmann</a:t>
            </a:r>
            <a:r>
              <a:rPr lang="de-DE" b="1" kern="0" dirty="0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 </a:t>
            </a:r>
          </a:p>
          <a:p>
            <a:pPr marL="614363" lvl="1" defTabSz="895350" eaLnBrk="0" hangingPunct="0">
              <a:defRPr/>
            </a:pPr>
            <a:r>
              <a:rPr lang="de-DE" b="1" kern="0" dirty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	</a:t>
            </a:r>
            <a:r>
              <a:rPr lang="de-DE" b="1" kern="0" dirty="0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=&gt; außer Betrieb; keine Erlaubnisse erforderlich  </a:t>
            </a:r>
            <a:endParaRPr lang="de-DE" b="1" kern="0" dirty="0">
              <a:solidFill>
                <a:srgbClr val="0070C0"/>
              </a:solidFill>
              <a:latin typeface="+mn-lt"/>
              <a:ea typeface="+mj-ea"/>
              <a:cs typeface="+mj-cs"/>
            </a:endParaRPr>
          </a:p>
          <a:p>
            <a:pPr marL="895350" defTabSz="895350" eaLnBrk="0" hangingPunct="0">
              <a:defRPr/>
            </a:pPr>
            <a:r>
              <a:rPr lang="de-DE" b="1" kern="0" dirty="0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 </a:t>
            </a:r>
            <a:r>
              <a:rPr lang="de-DE" b="1" kern="0" dirty="0" smtClean="0">
                <a:solidFill>
                  <a:srgbClr val="339933"/>
                </a:solidFill>
                <a:latin typeface="+mn-lt"/>
                <a:ea typeface="+mj-ea"/>
                <a:cs typeface="+mj-cs"/>
              </a:rPr>
              <a:t>  </a:t>
            </a:r>
            <a:endParaRPr lang="de-DE" b="1" kern="0" dirty="0"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186467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15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/>
          <p:cNvSpPr txBox="1">
            <a:spLocks noChangeArrowheads="1"/>
          </p:cNvSpPr>
          <p:nvPr/>
        </p:nvSpPr>
        <p:spPr bwMode="auto">
          <a:xfrm>
            <a:off x="251520" y="404664"/>
            <a:ext cx="864096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2000" dirty="0" smtClean="0">
                <a:solidFill>
                  <a:srgbClr val="0070C0"/>
                </a:solidFill>
                <a:ea typeface="ＭＳ Ｐゴシック" pitchFamily="-112" charset="-128"/>
              </a:rPr>
              <a:t>Ems Monitoring</a:t>
            </a:r>
          </a:p>
          <a:p>
            <a:pPr algn="ctr">
              <a:defRPr/>
            </a:pPr>
            <a:r>
              <a:rPr lang="de-DE" sz="2000" dirty="0" smtClean="0">
                <a:solidFill>
                  <a:srgbClr val="0070C0"/>
                </a:solidFill>
                <a:ea typeface="ＭＳ Ｐゴシック" pitchFamily="-112" charset="-128"/>
              </a:rPr>
              <a:t>Veranlassung</a:t>
            </a:r>
            <a:endParaRPr lang="de-DE" sz="2000" dirty="0">
              <a:solidFill>
                <a:srgbClr val="0070C0"/>
              </a:solidFill>
              <a:ea typeface="ＭＳ Ｐゴシック" pitchFamily="-112" charset="-128"/>
            </a:endParaRPr>
          </a:p>
        </p:txBody>
      </p:sp>
      <p:sp>
        <p:nvSpPr>
          <p:cNvPr id="28684" name="Textfeld 11"/>
          <p:cNvSpPr txBox="1">
            <a:spLocks noChangeArrowheads="1"/>
          </p:cNvSpPr>
          <p:nvPr/>
        </p:nvSpPr>
        <p:spPr bwMode="auto">
          <a:xfrm>
            <a:off x="7380288" y="6642100"/>
            <a:ext cx="1512887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800" dirty="0"/>
              <a:t>Stefan Sibilski </a:t>
            </a:r>
            <a:r>
              <a:rPr lang="de-DE" sz="800" dirty="0" smtClean="0"/>
              <a:t>26.04.2017</a:t>
            </a:r>
            <a:endParaRPr lang="de-DE" sz="800" dirty="0"/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252215" y="3969060"/>
            <a:ext cx="8640960" cy="936104"/>
          </a:xfrm>
          <a:prstGeom prst="rect">
            <a:avLst/>
          </a:prstGeom>
          <a:ln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B050"/>
            </a:extrusionClr>
            <a:contourClr>
              <a:srgbClr val="00B050"/>
            </a:contourClr>
          </a:sp3d>
        </p:spPr>
        <p:txBody>
          <a:bodyPr>
            <a:sp3d>
              <a:bevelT w="12700" h="12700"/>
            </a:sp3d>
          </a:bodyPr>
          <a:lstStyle/>
          <a:p>
            <a:pPr algn="ctr" eaLnBrk="0" hangingPunct="0">
              <a:defRPr/>
            </a:pPr>
            <a:r>
              <a:rPr lang="de-DE" sz="2400" kern="0" dirty="0">
                <a:solidFill>
                  <a:srgbClr val="0070C0"/>
                </a:solidFill>
              </a:rPr>
              <a:t>Verlässliche Datengrundlage für </a:t>
            </a:r>
          </a:p>
          <a:p>
            <a:pPr algn="ctr" eaLnBrk="0" hangingPunct="0">
              <a:defRPr/>
            </a:pPr>
            <a:r>
              <a:rPr lang="de-DE" sz="2400" kern="0" dirty="0">
                <a:solidFill>
                  <a:srgbClr val="0070C0"/>
                </a:solidFill>
              </a:rPr>
              <a:t>die Herstellung der Durchwanderbarkeit</a:t>
            </a:r>
            <a:endParaRPr lang="de-DE" sz="2400" b="1" kern="0" dirty="0">
              <a:solidFill>
                <a:srgbClr val="0070C0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252215" y="1520788"/>
            <a:ext cx="8640960" cy="1224136"/>
          </a:xfrm>
          <a:prstGeom prst="rect">
            <a:avLst/>
          </a:prstGeom>
          <a:ln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B050"/>
            </a:extrusionClr>
            <a:contourClr>
              <a:srgbClr val="00B050"/>
            </a:contourClr>
          </a:sp3d>
        </p:spPr>
        <p:txBody>
          <a:bodyPr>
            <a:sp3d>
              <a:bevelT w="12700" h="12700"/>
            </a:sp3d>
          </a:bodyPr>
          <a:lstStyle/>
          <a:p>
            <a:pPr algn="ctr" eaLnBrk="0" hangingPunct="0">
              <a:defRPr/>
            </a:pPr>
            <a:endParaRPr lang="de-DE" sz="2400" b="1" kern="0" dirty="0" smtClean="0">
              <a:solidFill>
                <a:srgbClr val="339933"/>
              </a:solidFill>
              <a:latin typeface="+mn-lt"/>
              <a:ea typeface="+mj-ea"/>
              <a:cs typeface="+mj-cs"/>
            </a:endParaRPr>
          </a:p>
          <a:p>
            <a:pPr algn="ctr" eaLnBrk="0" hangingPunct="0">
              <a:defRPr/>
            </a:pPr>
            <a:endParaRPr lang="de-DE" sz="2400" b="1" kern="0" dirty="0" smtClean="0">
              <a:solidFill>
                <a:srgbClr val="339933"/>
              </a:solidFill>
              <a:latin typeface="+mn-lt"/>
              <a:ea typeface="+mj-ea"/>
              <a:cs typeface="+mj-cs"/>
            </a:endParaRPr>
          </a:p>
          <a:p>
            <a:pPr algn="ctr" eaLnBrk="0" hangingPunct="0">
              <a:defRPr/>
            </a:pPr>
            <a:r>
              <a:rPr lang="de-DE" sz="2400" b="1" kern="0" dirty="0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Ziele des Monitorings:</a:t>
            </a:r>
          </a:p>
          <a:p>
            <a:pPr algn="ctr" eaLnBrk="0" hangingPunct="0">
              <a:defRPr/>
            </a:pPr>
            <a:endParaRPr lang="de-DE" sz="2400" b="1" kern="0" dirty="0" smtClean="0">
              <a:solidFill>
                <a:srgbClr val="339933"/>
              </a:solidFill>
              <a:latin typeface="+mn-lt"/>
              <a:ea typeface="+mj-ea"/>
              <a:cs typeface="+mj-cs"/>
            </a:endParaRPr>
          </a:p>
          <a:p>
            <a:pPr algn="ctr" eaLnBrk="0" hangingPunct="0">
              <a:defRPr/>
            </a:pPr>
            <a:r>
              <a:rPr lang="de-DE" sz="2400" kern="0" dirty="0">
                <a:solidFill>
                  <a:srgbClr val="339933"/>
                </a:solidFill>
                <a:latin typeface="+mn-lt"/>
                <a:ea typeface="+mj-ea"/>
                <a:cs typeface="+mj-cs"/>
              </a:rPr>
              <a:t/>
            </a:r>
            <a:br>
              <a:rPr lang="de-DE" sz="2400" kern="0" dirty="0">
                <a:solidFill>
                  <a:srgbClr val="339933"/>
                </a:solidFill>
                <a:latin typeface="+mn-lt"/>
                <a:ea typeface="+mj-ea"/>
                <a:cs typeface="+mj-cs"/>
              </a:rPr>
            </a:br>
            <a:endParaRPr lang="de-DE" sz="2400" b="1" kern="0" dirty="0">
              <a:latin typeface="+mn-lt"/>
              <a:ea typeface="+mj-ea"/>
              <a:cs typeface="+mj-cs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251520" y="2888940"/>
            <a:ext cx="8640960" cy="1080120"/>
          </a:xfrm>
          <a:prstGeom prst="rect">
            <a:avLst/>
          </a:prstGeom>
          <a:ln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B050"/>
            </a:extrusionClr>
            <a:contourClr>
              <a:srgbClr val="00B050"/>
            </a:contourClr>
          </a:sp3d>
        </p:spPr>
        <p:txBody>
          <a:bodyPr>
            <a:sp3d>
              <a:bevelT w="12700" h="12700"/>
            </a:sp3d>
          </a:bodyPr>
          <a:lstStyle/>
          <a:p>
            <a:pPr algn="ctr" eaLnBrk="0" hangingPunct="0">
              <a:defRPr/>
            </a:pPr>
            <a:r>
              <a:rPr lang="de-DE" sz="2400" kern="0" dirty="0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Abschätzung der Auswirkungen </a:t>
            </a:r>
          </a:p>
          <a:p>
            <a:pPr algn="ctr" eaLnBrk="0" hangingPunct="0">
              <a:defRPr/>
            </a:pPr>
            <a:r>
              <a:rPr lang="de-DE" sz="2400" kern="0" dirty="0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bei Entfall der Stauregulierung</a:t>
            </a:r>
            <a:endParaRPr lang="de-DE" sz="2400" b="1" kern="0" dirty="0">
              <a:solidFill>
                <a:srgbClr val="0070C0"/>
              </a:solidFill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557605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sterfolie">
  <a:themeElements>
    <a:clrScheme name="Masterfolie.po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asterfolie.pot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asterfolie.p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folie.po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folie.po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folie.po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folie.po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folie.po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folie.po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folie.po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folie.po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folie.po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folie.po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folie.po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H:\Vorlagen\Masterfolie.pot</Template>
  <TotalTime>0</TotalTime>
  <Words>308</Words>
  <Application>Microsoft Office PowerPoint</Application>
  <PresentationFormat>Bildschirmpräsentation (4:3)</PresentationFormat>
  <Paragraphs>113</Paragraphs>
  <Slides>7</Slides>
  <Notes>7</Notes>
  <HiddenSlides>1</HiddenSlides>
  <MMClips>0</MMClips>
  <ScaleCrop>false</ScaleCrop>
  <HeadingPairs>
    <vt:vector size="4" baseType="variant">
      <vt:variant>
        <vt:lpstr>Design</vt:lpstr>
      </vt:variant>
      <vt:variant>
        <vt:i4>2</vt:i4>
      </vt:variant>
      <vt:variant>
        <vt:lpstr>Folientitel</vt:lpstr>
      </vt:variant>
      <vt:variant>
        <vt:i4>7</vt:i4>
      </vt:variant>
    </vt:vector>
  </HeadingPairs>
  <TitlesOfParts>
    <vt:vector size="9" baseType="lpstr">
      <vt:lpstr>Masterfolie</vt:lpstr>
      <vt:lpstr>Benutzerdefiniertes Design</vt:lpstr>
      <vt:lpstr>Umsetzung der EG-Wasserrahmenrichtlinie    </vt:lpstr>
      <vt:lpstr>Umsetzung der EG-Wasserrahmenrichtlinie    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Kreis Gütersloh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Kein Folientitel</dc:title>
  <dc:creator>Bosse</dc:creator>
  <cp:lastModifiedBy>Sibilski, Stefan</cp:lastModifiedBy>
  <cp:revision>638</cp:revision>
  <cp:lastPrinted>2010-12-14T08:29:04Z</cp:lastPrinted>
  <dcterms:created xsi:type="dcterms:W3CDTF">2009-02-03T15:04:38Z</dcterms:created>
  <dcterms:modified xsi:type="dcterms:W3CDTF">2017-06-07T07:46:05Z</dcterms:modified>
</cp:coreProperties>
</file>