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51" r:id="rId1"/>
  </p:sldMasterIdLst>
  <p:notesMasterIdLst>
    <p:notesMasterId r:id="rId25"/>
  </p:notesMasterIdLst>
  <p:handoutMasterIdLst>
    <p:handoutMasterId r:id="rId26"/>
  </p:handoutMasterIdLst>
  <p:sldIdLst>
    <p:sldId id="256" r:id="rId2"/>
    <p:sldId id="597" r:id="rId3"/>
    <p:sldId id="596" r:id="rId4"/>
    <p:sldId id="527" r:id="rId5"/>
    <p:sldId id="549" r:id="rId6"/>
    <p:sldId id="535" r:id="rId7"/>
    <p:sldId id="537" r:id="rId8"/>
    <p:sldId id="594" r:id="rId9"/>
    <p:sldId id="584" r:id="rId10"/>
    <p:sldId id="574" r:id="rId11"/>
    <p:sldId id="579" r:id="rId12"/>
    <p:sldId id="585" r:id="rId13"/>
    <p:sldId id="576" r:id="rId14"/>
    <p:sldId id="581" r:id="rId15"/>
    <p:sldId id="586" r:id="rId16"/>
    <p:sldId id="587" r:id="rId17"/>
    <p:sldId id="589" r:id="rId18"/>
    <p:sldId id="588" r:id="rId19"/>
    <p:sldId id="590" r:id="rId20"/>
    <p:sldId id="591" r:id="rId21"/>
    <p:sldId id="592" r:id="rId22"/>
    <p:sldId id="593" r:id="rId23"/>
    <p:sldId id="595" r:id="rId24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3ADFF"/>
    <a:srgbClr val="7999FF"/>
    <a:srgbClr val="5B82FF"/>
    <a:srgbClr val="2D5FFF"/>
    <a:srgbClr val="FF7C80"/>
    <a:srgbClr val="FF5050"/>
    <a:srgbClr val="00FFFF"/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8" autoAdjust="0"/>
    <p:restoredTop sz="86429" autoAdjust="0"/>
  </p:normalViewPr>
  <p:slideViewPr>
    <p:cSldViewPr snapToGrid="0" snapToObjects="1">
      <p:cViewPr>
        <p:scale>
          <a:sx n="125" d="100"/>
          <a:sy n="125" d="100"/>
        </p:scale>
        <p:origin x="-1224" y="-72"/>
      </p:cViewPr>
      <p:guideLst>
        <p:guide orient="horz" pos="2160"/>
        <p:guide pos="2880"/>
      </p:guideLst>
    </p:cSldViewPr>
  </p:slideViewPr>
  <p:outlineViewPr>
    <p:cViewPr>
      <p:scale>
        <a:sx n="30" d="100"/>
        <a:sy n="30" d="100"/>
      </p:scale>
      <p:origin x="22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 snapToObjects="1">
      <p:cViewPr varScale="1">
        <p:scale>
          <a:sx n="78" d="100"/>
          <a:sy n="78" d="100"/>
        </p:scale>
        <p:origin x="-3318" y="-96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1" tIns="45660" rIns="91321" bIns="45660" numCol="1" anchor="t" anchorCtr="0" compatLnSpc="1">
            <a:prstTxWarp prst="textNoShape">
              <a:avLst/>
            </a:prstTxWarp>
          </a:bodyPr>
          <a:lstStyle>
            <a:lvl1pPr defTabSz="913606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1" tIns="45660" rIns="91321" bIns="45660" numCol="1" anchor="t" anchorCtr="0" compatLnSpc="1">
            <a:prstTxWarp prst="textNoShape">
              <a:avLst/>
            </a:prstTxWarp>
          </a:bodyPr>
          <a:lstStyle>
            <a:lvl1pPr algn="r" defTabSz="913606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1" tIns="45660" rIns="91321" bIns="45660" numCol="1" anchor="b" anchorCtr="0" compatLnSpc="1">
            <a:prstTxWarp prst="textNoShape">
              <a:avLst/>
            </a:prstTxWarp>
          </a:bodyPr>
          <a:lstStyle>
            <a:lvl1pPr defTabSz="913606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1" tIns="45660" rIns="91321" bIns="45660" numCol="1" anchor="b" anchorCtr="0" compatLnSpc="1">
            <a:prstTxWarp prst="textNoShape">
              <a:avLst/>
            </a:prstTxWarp>
          </a:bodyPr>
          <a:lstStyle>
            <a:lvl1pPr algn="r" defTabSz="913606">
              <a:defRPr sz="1200"/>
            </a:lvl1pPr>
          </a:lstStyle>
          <a:p>
            <a:pPr>
              <a:defRPr/>
            </a:pPr>
            <a:fld id="{E3B4D331-DCB4-4E27-8E12-AE306215E66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1305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BDD9-5A8C-4C79-8130-EAE6D8AC6C95}" type="datetimeFigureOut">
              <a:rPr lang="de-DE" smtClean="0"/>
              <a:pPr/>
              <a:t>24.04.2017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5AF5E-32FA-4AB4-8325-9152B038282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2864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7" descr="C:\Daniela\Power-point\wwwkopf.bmp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362200" y="1676400"/>
            <a:ext cx="6781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039"/>
          <p:cNvSpPr txBox="1">
            <a:spLocks noChangeArrowheads="1"/>
          </p:cNvSpPr>
          <p:nvPr/>
        </p:nvSpPr>
        <p:spPr bwMode="auto">
          <a:xfrm>
            <a:off x="0" y="3429000"/>
            <a:ext cx="9144000" cy="289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 anchorCtr="1"/>
          <a:lstStyle/>
          <a:p>
            <a:pPr algn="ctr" eaLnBrk="0" hangingPunct="0">
              <a:defRPr/>
            </a:pPr>
            <a:endParaRPr lang="de-DE" sz="32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" name="Text Box 1043"/>
          <p:cNvSpPr txBox="1">
            <a:spLocks noChangeArrowheads="1"/>
          </p:cNvSpPr>
          <p:nvPr/>
        </p:nvSpPr>
        <p:spPr bwMode="auto">
          <a:xfrm>
            <a:off x="2438400" y="1676400"/>
            <a:ext cx="6705600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 anchorCtr="1"/>
          <a:lstStyle/>
          <a:p>
            <a:pPr algn="ctr" eaLnBrk="0" hangingPunct="0">
              <a:defRPr/>
            </a:pPr>
            <a:r>
              <a:rPr lang="de-DE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Neuer Emswasserspiegel</a:t>
            </a:r>
          </a:p>
          <a:p>
            <a:pPr algn="ctr" eaLnBrk="0" hangingPunct="0">
              <a:defRPr/>
            </a:pPr>
            <a:r>
              <a:rPr lang="de-DE" dirty="0">
                <a:solidFill>
                  <a:schemeClr val="bg2"/>
                </a:solidFill>
                <a:latin typeface="+mj-lt"/>
              </a:rPr>
              <a:t>Grundlage zur Umsetzung der WRRL</a:t>
            </a:r>
          </a:p>
          <a:p>
            <a:pPr algn="ctr" eaLnBrk="0" hangingPunct="0">
              <a:defRPr/>
            </a:pPr>
            <a:r>
              <a:rPr lang="de-DE" dirty="0">
                <a:solidFill>
                  <a:schemeClr val="bg2"/>
                </a:solidFill>
                <a:latin typeface="+mj-lt"/>
              </a:rPr>
              <a:t>zwischen Rheda-Wiedenbrück und Warendorf</a:t>
            </a:r>
          </a:p>
        </p:txBody>
      </p:sp>
      <p:sp>
        <p:nvSpPr>
          <p:cNvPr id="5" name="Text Box 1050"/>
          <p:cNvSpPr txBox="1">
            <a:spLocks noChangeArrowheads="1"/>
          </p:cNvSpPr>
          <p:nvPr/>
        </p:nvSpPr>
        <p:spPr bwMode="auto">
          <a:xfrm>
            <a:off x="1905000" y="457200"/>
            <a:ext cx="5715000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de-DE" sz="2500" b="1">
                <a:solidFill>
                  <a:srgbClr val="C0C0C0"/>
                </a:solidFill>
                <a:latin typeface="Arial" charset="0"/>
              </a:rPr>
              <a:t>Kreis Gütersloh	  Kreis Warendorf	</a:t>
            </a:r>
          </a:p>
        </p:txBody>
      </p:sp>
      <p:sp>
        <p:nvSpPr>
          <p:cNvPr id="6" name="Line 1057"/>
          <p:cNvSpPr>
            <a:spLocks noChangeShapeType="1"/>
          </p:cNvSpPr>
          <p:nvPr/>
        </p:nvSpPr>
        <p:spPr bwMode="auto">
          <a:xfrm>
            <a:off x="0" y="6332538"/>
            <a:ext cx="9140825" cy="0"/>
          </a:xfrm>
          <a:prstGeom prst="line">
            <a:avLst/>
          </a:prstGeom>
          <a:noFill/>
          <a:ln w="12700" cap="sq">
            <a:solidFill>
              <a:srgbClr val="447FA0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pic>
        <p:nvPicPr>
          <p:cNvPr id="7" name="Picture 1052" descr="C:\Daniela\Power-point\wwwkopf.bmp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19800" y="6326188"/>
            <a:ext cx="312420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053"/>
          <p:cNvSpPr>
            <a:spLocks noChangeArrowheads="1"/>
          </p:cNvSpPr>
          <p:nvPr/>
        </p:nvSpPr>
        <p:spPr bwMode="auto">
          <a:xfrm>
            <a:off x="7775575" y="6389688"/>
            <a:ext cx="1368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eaLnBrk="0" hangingPunct="0">
              <a:lnSpc>
                <a:spcPct val="110000"/>
              </a:lnSpc>
              <a:spcBef>
                <a:spcPct val="30000"/>
              </a:spcBef>
              <a:defRPr/>
            </a:pPr>
            <a:fld id="{37C8D44F-78E1-47F9-AC68-5EABA484C350}" type="slidenum">
              <a:rPr lang="de-DE" sz="1400" b="1">
                <a:solidFill>
                  <a:srgbClr val="00468E"/>
                </a:solidFill>
                <a:latin typeface="Arial" charset="0"/>
                <a:cs typeface="Times New Roman" pitchFamily="18" charset="0"/>
              </a:rPr>
              <a:pPr algn="r" eaLnBrk="0" hangingPunct="0">
                <a:lnSpc>
                  <a:spcPct val="110000"/>
                </a:lnSpc>
                <a:spcBef>
                  <a:spcPct val="30000"/>
                </a:spcBef>
                <a:defRPr/>
              </a:pPr>
              <a:t>‹Nr.›</a:t>
            </a:fld>
            <a:endParaRPr lang="de-DE" sz="1400" b="1">
              <a:solidFill>
                <a:srgbClr val="00468E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9" name="Line 1062"/>
          <p:cNvSpPr>
            <a:spLocks noChangeShapeType="1"/>
          </p:cNvSpPr>
          <p:nvPr/>
        </p:nvSpPr>
        <p:spPr bwMode="auto">
          <a:xfrm>
            <a:off x="304800" y="6369050"/>
            <a:ext cx="304800" cy="0"/>
          </a:xfrm>
          <a:prstGeom prst="line">
            <a:avLst/>
          </a:prstGeom>
          <a:noFill/>
          <a:ln w="12700" cap="sq">
            <a:solidFill>
              <a:srgbClr val="447FA0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sp>
        <p:nvSpPr>
          <p:cNvPr id="10" name="Line 1063"/>
          <p:cNvSpPr>
            <a:spLocks noChangeShapeType="1"/>
          </p:cNvSpPr>
          <p:nvPr/>
        </p:nvSpPr>
        <p:spPr bwMode="auto">
          <a:xfrm>
            <a:off x="431800" y="6440488"/>
            <a:ext cx="53975" cy="0"/>
          </a:xfrm>
          <a:prstGeom prst="line">
            <a:avLst/>
          </a:prstGeom>
          <a:noFill/>
          <a:ln w="12700" cap="sq">
            <a:solidFill>
              <a:srgbClr val="447FA0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sp>
        <p:nvSpPr>
          <p:cNvPr id="11" name="Line 1064"/>
          <p:cNvSpPr>
            <a:spLocks noChangeShapeType="1"/>
          </p:cNvSpPr>
          <p:nvPr/>
        </p:nvSpPr>
        <p:spPr bwMode="auto">
          <a:xfrm>
            <a:off x="363538" y="6403975"/>
            <a:ext cx="184150" cy="0"/>
          </a:xfrm>
          <a:prstGeom prst="line">
            <a:avLst/>
          </a:prstGeom>
          <a:noFill/>
          <a:ln w="12700" cap="sq">
            <a:solidFill>
              <a:srgbClr val="447FA0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sp>
        <p:nvSpPr>
          <p:cNvPr id="12" name="Freeform 1065"/>
          <p:cNvSpPr>
            <a:spLocks/>
          </p:cNvSpPr>
          <p:nvPr/>
        </p:nvSpPr>
        <p:spPr bwMode="auto">
          <a:xfrm>
            <a:off x="304800" y="6170613"/>
            <a:ext cx="304800" cy="152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96"/>
              </a:cxn>
              <a:cxn ang="0">
                <a:pos x="288" y="0"/>
              </a:cxn>
              <a:cxn ang="0">
                <a:pos x="0" y="0"/>
              </a:cxn>
            </a:cxnLst>
            <a:rect l="0" t="0" r="r" b="b"/>
            <a:pathLst>
              <a:path w="288" h="96">
                <a:moveTo>
                  <a:pt x="0" y="0"/>
                </a:moveTo>
                <a:lnTo>
                  <a:pt x="144" y="96"/>
                </a:lnTo>
                <a:lnTo>
                  <a:pt x="288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>
            <a:solidFill>
              <a:srgbClr val="447FA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pic>
        <p:nvPicPr>
          <p:cNvPr id="13" name="Picture 1054" descr="D:\temp\Präsentationen\soennichsenpartner-durchsichtig.g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97600" y="6454775"/>
            <a:ext cx="2413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67" descr="Z:\Auftg_10\A-21_10\Grafiken_Bilder\logo_GT.gif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8600" y="228600"/>
            <a:ext cx="167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68" descr="Z:\Auftg_10\A-21_10\Grafiken_Bilder\logo_WAF.gif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467600" y="228600"/>
            <a:ext cx="141287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69" descr="Z:\Auftg_08\a-10_08\Fotos\Ems_Neue_Mühle_2008-04-10 038.jpg"/>
          <p:cNvPicPr>
            <a:picLocks noChangeAspect="1" noChangeArrowheads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0" y="1657350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070"/>
          <p:cNvSpPr txBox="1">
            <a:spLocks noChangeArrowheads="1"/>
          </p:cNvSpPr>
          <p:nvPr userDrawn="1"/>
        </p:nvSpPr>
        <p:spPr bwMode="auto">
          <a:xfrm>
            <a:off x="1507067" y="3819525"/>
            <a:ext cx="7633757" cy="236988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de-DE" sz="3200" dirty="0" smtClean="0">
                <a:latin typeface="+mj-lt"/>
              </a:rPr>
              <a:t>        Übersicht</a:t>
            </a:r>
            <a:r>
              <a:rPr lang="de-DE" sz="3200" baseline="0" dirty="0" smtClean="0">
                <a:latin typeface="+mj-lt"/>
              </a:rPr>
              <a:t> über das                        	Vorgehen im P</a:t>
            </a:r>
            <a:r>
              <a:rPr lang="de-DE" sz="3200" dirty="0" smtClean="0">
                <a:latin typeface="+mj-lt"/>
              </a:rPr>
              <a:t>rojekt</a:t>
            </a:r>
          </a:p>
          <a:p>
            <a:pPr algn="l">
              <a:spcBef>
                <a:spcPct val="50000"/>
              </a:spcBef>
              <a:defRPr/>
            </a:pPr>
            <a:r>
              <a:rPr lang="de-DE" baseline="0" dirty="0" smtClean="0">
                <a:latin typeface="+mj-lt"/>
              </a:rPr>
              <a:t>									</a:t>
            </a:r>
            <a:r>
              <a:rPr lang="de-DE" dirty="0" smtClean="0">
                <a:latin typeface="+mj-lt"/>
              </a:rPr>
              <a:t>26. April 2017	Detlef Sönnichsen</a:t>
            </a:r>
          </a:p>
          <a:p>
            <a:pPr marL="252000" indent="-457200" algn="l">
              <a:spcBef>
                <a:spcPts val="0"/>
              </a:spcBef>
              <a:buFontTx/>
              <a:buNone/>
              <a:defRPr/>
            </a:pPr>
            <a:r>
              <a:rPr lang="de-DE" dirty="0" smtClean="0">
                <a:latin typeface="+mj-lt"/>
              </a:rPr>
              <a:t>					Hanna Haendel</a:t>
            </a:r>
            <a:endParaRPr lang="de-DE" dirty="0">
              <a:latin typeface="+mj-l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" name="Line 30"/>
          <p:cNvSpPr>
            <a:spLocks noChangeShapeType="1"/>
          </p:cNvSpPr>
          <p:nvPr/>
        </p:nvSpPr>
        <p:spPr bwMode="auto">
          <a:xfrm>
            <a:off x="0" y="6332538"/>
            <a:ext cx="9140825" cy="0"/>
          </a:xfrm>
          <a:prstGeom prst="line">
            <a:avLst/>
          </a:prstGeom>
          <a:noFill/>
          <a:ln w="12700" cap="sq">
            <a:solidFill>
              <a:srgbClr val="447FA0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pic>
        <p:nvPicPr>
          <p:cNvPr id="1027" name="Picture 12" descr="C:\Daniela\Power-point\wwwkopf.bmp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6019800" y="6326188"/>
            <a:ext cx="312420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13" descr="C:\Daniela\Power-point\wwwkopf.bmp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0" y="0"/>
            <a:ext cx="32004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7775575" y="6389688"/>
            <a:ext cx="1368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eaLnBrk="0" hangingPunct="0">
              <a:lnSpc>
                <a:spcPct val="110000"/>
              </a:lnSpc>
              <a:spcBef>
                <a:spcPct val="30000"/>
              </a:spcBef>
              <a:defRPr/>
            </a:pPr>
            <a:fld id="{17691D8B-A21A-4147-A5B2-2D2C7B315943}" type="slidenum">
              <a:rPr lang="de-DE" sz="1400" b="1">
                <a:solidFill>
                  <a:srgbClr val="00468E"/>
                </a:solidFill>
                <a:latin typeface="Arial" charset="0"/>
                <a:cs typeface="Times New Roman" pitchFamily="18" charset="0"/>
              </a:rPr>
              <a:pPr algn="r" eaLnBrk="0" hangingPunct="0">
                <a:lnSpc>
                  <a:spcPct val="110000"/>
                </a:lnSpc>
                <a:spcBef>
                  <a:spcPct val="30000"/>
                </a:spcBef>
                <a:defRPr/>
              </a:pPr>
              <a:t>‹Nr.›</a:t>
            </a:fld>
            <a:endParaRPr lang="de-DE" sz="1400" b="1">
              <a:solidFill>
                <a:srgbClr val="00468E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4572000" y="0"/>
            <a:ext cx="3581400" cy="503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eaLnBrk="0" hangingPunct="0">
              <a:defRPr/>
            </a:pPr>
            <a:r>
              <a:rPr lang="de-DE" sz="1600" b="1">
                <a:solidFill>
                  <a:srgbClr val="C0C0C0"/>
                </a:solidFill>
                <a:latin typeface="Arial" charset="0"/>
              </a:rPr>
              <a:t>Kreis Gütersloh   Kreis Warendorf</a:t>
            </a:r>
          </a:p>
        </p:txBody>
      </p:sp>
      <p:pic>
        <p:nvPicPr>
          <p:cNvPr id="1031" name="Picture 16" descr="D:\temp\Präsentationen\soennichsenpartner-durchsichtig.gif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6197600" y="6454775"/>
            <a:ext cx="2413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0" y="6324600"/>
            <a:ext cx="60198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720000" tIns="44450" rIns="90488" bIns="44450" anchor="ctr"/>
          <a:lstStyle/>
          <a:p>
            <a:pPr eaLnBrk="0" hangingPunct="0">
              <a:defRPr/>
            </a:pPr>
            <a:r>
              <a:rPr lang="de-DE" sz="2000" b="1">
                <a:solidFill>
                  <a:srgbClr val="C0C0C0"/>
                </a:solidFill>
                <a:latin typeface="Arial" charset="0"/>
              </a:rPr>
              <a:t>Neuer Emswasserspiegel</a:t>
            </a:r>
          </a:p>
        </p:txBody>
      </p:sp>
      <p:sp>
        <p:nvSpPr>
          <p:cNvPr id="5145" name="Line 25"/>
          <p:cNvSpPr>
            <a:spLocks noChangeShapeType="1"/>
          </p:cNvSpPr>
          <p:nvPr/>
        </p:nvSpPr>
        <p:spPr bwMode="auto">
          <a:xfrm>
            <a:off x="3165475" y="520700"/>
            <a:ext cx="5976938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sp>
        <p:nvSpPr>
          <p:cNvPr id="5146" name="Line 26"/>
          <p:cNvSpPr>
            <a:spLocks noChangeShapeType="1"/>
          </p:cNvSpPr>
          <p:nvPr/>
        </p:nvSpPr>
        <p:spPr bwMode="auto">
          <a:xfrm>
            <a:off x="304800" y="6369050"/>
            <a:ext cx="304800" cy="0"/>
          </a:xfrm>
          <a:prstGeom prst="line">
            <a:avLst/>
          </a:prstGeom>
          <a:noFill/>
          <a:ln w="12700" cap="sq">
            <a:solidFill>
              <a:srgbClr val="447FA0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sp>
        <p:nvSpPr>
          <p:cNvPr id="5151" name="Line 31"/>
          <p:cNvSpPr>
            <a:spLocks noChangeShapeType="1"/>
          </p:cNvSpPr>
          <p:nvPr/>
        </p:nvSpPr>
        <p:spPr bwMode="auto">
          <a:xfrm>
            <a:off x="431800" y="6440488"/>
            <a:ext cx="53975" cy="0"/>
          </a:xfrm>
          <a:prstGeom prst="line">
            <a:avLst/>
          </a:prstGeom>
          <a:noFill/>
          <a:ln w="12700" cap="sq">
            <a:solidFill>
              <a:srgbClr val="447FA0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sp>
        <p:nvSpPr>
          <p:cNvPr id="5152" name="Line 32"/>
          <p:cNvSpPr>
            <a:spLocks noChangeShapeType="1"/>
          </p:cNvSpPr>
          <p:nvPr/>
        </p:nvSpPr>
        <p:spPr bwMode="auto">
          <a:xfrm>
            <a:off x="363538" y="6403975"/>
            <a:ext cx="184150" cy="0"/>
          </a:xfrm>
          <a:prstGeom prst="line">
            <a:avLst/>
          </a:prstGeom>
          <a:noFill/>
          <a:ln w="12700" cap="sq">
            <a:solidFill>
              <a:srgbClr val="447FA0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sp>
        <p:nvSpPr>
          <p:cNvPr id="5153" name="Freeform 33"/>
          <p:cNvSpPr>
            <a:spLocks/>
          </p:cNvSpPr>
          <p:nvPr/>
        </p:nvSpPr>
        <p:spPr bwMode="auto">
          <a:xfrm>
            <a:off x="304800" y="6170613"/>
            <a:ext cx="304800" cy="152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96"/>
              </a:cxn>
              <a:cxn ang="0">
                <a:pos x="288" y="0"/>
              </a:cxn>
              <a:cxn ang="0">
                <a:pos x="0" y="0"/>
              </a:cxn>
            </a:cxnLst>
            <a:rect l="0" t="0" r="r" b="b"/>
            <a:pathLst>
              <a:path w="288" h="96">
                <a:moveTo>
                  <a:pt x="0" y="0"/>
                </a:moveTo>
                <a:lnTo>
                  <a:pt x="144" y="96"/>
                </a:lnTo>
                <a:lnTo>
                  <a:pt x="288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>
            <a:solidFill>
              <a:srgbClr val="447FA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pic>
        <p:nvPicPr>
          <p:cNvPr id="1038" name="Picture 36" descr="Z:\Auftg_10\A-21_10\Grafiken_Bilder\logo_GT.gif"/>
          <p:cNvPicPr>
            <a:picLocks noChangeAspect="1" noChangeArrowheads="1"/>
          </p:cNvPicPr>
          <p:nvPr userDrawn="1"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3352800" y="0"/>
            <a:ext cx="1292225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37" descr="Z:\Auftg_10\A-21_10\Grafiken_Bilder\logo_WAF.gif"/>
          <p:cNvPicPr>
            <a:picLocks noChangeAspect="1" noChangeArrowheads="1"/>
          </p:cNvPicPr>
          <p:nvPr userDrawn="1"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8001000" y="0"/>
            <a:ext cx="10429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45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89"/>
          <p:cNvSpPr>
            <a:spLocks noChangeArrowheads="1"/>
          </p:cNvSpPr>
          <p:nvPr/>
        </p:nvSpPr>
        <p:spPr bwMode="auto">
          <a:xfrm>
            <a:off x="-643840" y="1627294"/>
            <a:ext cx="10758223" cy="33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Mitglieder</a:t>
            </a: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dirty="0" smtClean="0">
                <a:latin typeface="Arial" charset="0"/>
                <a:cs typeface="Times New Roman" pitchFamily="18" charset="0"/>
              </a:rPr>
              <a:t>Auftraggeber:		Kreis Gütersloh</a:t>
            </a: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dirty="0" smtClean="0">
                <a:latin typeface="Arial" charset="0"/>
                <a:cs typeface="Times New Roman" pitchFamily="18" charset="0"/>
              </a:rPr>
              <a:t>				Kreis Warendorf</a:t>
            </a: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dirty="0" smtClean="0">
                <a:latin typeface="Arial" charset="0"/>
                <a:cs typeface="Times New Roman" pitchFamily="18" charset="0"/>
              </a:rPr>
              <a:t>Landwirtschaft:		Landwirtschaftskammer</a:t>
            </a: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dirty="0" smtClean="0">
                <a:latin typeface="Arial" charset="0"/>
                <a:cs typeface="Times New Roman" pitchFamily="18" charset="0"/>
              </a:rPr>
              <a:t>				Gutachterbüro ISB Baum</a:t>
            </a: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dirty="0" smtClean="0">
                <a:latin typeface="Arial" charset="0"/>
                <a:cs typeface="Times New Roman" pitchFamily="18" charset="0"/>
              </a:rPr>
              <a:t>Wasserversorgung:	WV Beckum</a:t>
            </a: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dirty="0" smtClean="0">
                <a:latin typeface="Arial" charset="0"/>
                <a:cs typeface="Times New Roman" pitchFamily="18" charset="0"/>
              </a:rPr>
              <a:t>Ökologie:			Gutachterbüro Büro Düphans</a:t>
            </a: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dirty="0" smtClean="0">
                <a:latin typeface="Arial" charset="0"/>
                <a:cs typeface="Times New Roman" pitchFamily="18" charset="0"/>
              </a:rPr>
              <a:t>Projektsteuerung:	Ingenieurbüro </a:t>
            </a:r>
            <a:r>
              <a:rPr lang="de-DE" dirty="0" err="1" smtClean="0">
                <a:latin typeface="Arial" charset="0"/>
                <a:cs typeface="Times New Roman" pitchFamily="18" charset="0"/>
              </a:rPr>
              <a:t>Sönnichsen&amp;Partner</a:t>
            </a:r>
            <a:endParaRPr lang="de-DE" dirty="0" smtClean="0">
              <a:latin typeface="Arial" charset="0"/>
              <a:cs typeface="Times New Roman" pitchFamily="18" charset="0"/>
            </a:endParaRP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sz="2800" dirty="0" smtClean="0">
              <a:latin typeface="Arial" charset="0"/>
              <a:cs typeface="Times New Roman" pitchFamily="18" charset="0"/>
            </a:endParaRP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sz="2800" dirty="0" smtClean="0">
              <a:latin typeface="Arial" charset="0"/>
              <a:cs typeface="Times New Roman" pitchFamily="18" charset="0"/>
            </a:endParaRPr>
          </a:p>
        </p:txBody>
      </p:sp>
      <p:sp>
        <p:nvSpPr>
          <p:cNvPr id="3" name="Rectangle 1089"/>
          <p:cNvSpPr>
            <a:spLocks noChangeArrowheads="1"/>
          </p:cNvSpPr>
          <p:nvPr/>
        </p:nvSpPr>
        <p:spPr bwMode="auto">
          <a:xfrm>
            <a:off x="228601" y="536575"/>
            <a:ext cx="3401008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Kommission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89"/>
          <p:cNvSpPr>
            <a:spLocks noChangeArrowheads="1"/>
          </p:cNvSpPr>
          <p:nvPr/>
        </p:nvSpPr>
        <p:spPr bwMode="auto">
          <a:xfrm>
            <a:off x="228601" y="536575"/>
            <a:ext cx="3401008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Kommission</a:t>
            </a:r>
          </a:p>
        </p:txBody>
      </p:sp>
      <p:pic>
        <p:nvPicPr>
          <p:cNvPr id="8194" name="Picture 2" descr="Bildergebnis für kommission clip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33" y="1671381"/>
            <a:ext cx="3941443" cy="2240902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4932033" y="3391653"/>
            <a:ext cx="3941443" cy="523220"/>
          </a:xfrm>
          <a:prstGeom prst="rect">
            <a:avLst/>
          </a:prstGeom>
          <a:solidFill>
            <a:schemeClr val="bg2">
              <a:lumMod val="85000"/>
              <a:lumOff val="15000"/>
              <a:alpha val="64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 smtClean="0">
                <a:latin typeface="+mj-lt"/>
                <a:cs typeface="Arial" pitchFamily="34" charset="0"/>
              </a:rPr>
              <a:t>Kommissionssitzungen</a:t>
            </a:r>
          </a:p>
        </p:txBody>
      </p:sp>
      <p:sp>
        <p:nvSpPr>
          <p:cNvPr id="7" name="Rectangle 1089"/>
          <p:cNvSpPr>
            <a:spLocks noChangeArrowheads="1"/>
          </p:cNvSpPr>
          <p:nvPr/>
        </p:nvSpPr>
        <p:spPr bwMode="auto">
          <a:xfrm>
            <a:off x="-643839" y="1466421"/>
            <a:ext cx="8221930" cy="33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Aufgaben</a:t>
            </a: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sz="3200" dirty="0" smtClean="0">
              <a:latin typeface="Arial" charset="0"/>
              <a:cs typeface="Times New Roman" pitchFamily="18" charset="0"/>
            </a:endParaRP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sz="3200" dirty="0" smtClean="0">
              <a:latin typeface="Arial" charset="0"/>
              <a:cs typeface="Times New Roman" pitchFamily="18" charset="0"/>
            </a:endParaRP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dirty="0" smtClean="0">
                <a:latin typeface="Arial" charset="0"/>
                <a:cs typeface="Times New Roman" pitchFamily="18" charset="0"/>
              </a:rPr>
              <a:t>In regelmäßigen Sitzungen</a:t>
            </a: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dirty="0" smtClean="0">
                <a:latin typeface="Arial" charset="0"/>
                <a:cs typeface="Times New Roman" pitchFamily="18" charset="0"/>
              </a:rPr>
              <a:t>- </a:t>
            </a:r>
            <a:r>
              <a:rPr lang="de-DE" dirty="0" err="1" smtClean="0">
                <a:latin typeface="Arial" charset="0"/>
                <a:cs typeface="Times New Roman" pitchFamily="18" charset="0"/>
              </a:rPr>
              <a:t>Monitoring</a:t>
            </a:r>
            <a:r>
              <a:rPr lang="de-DE" dirty="0" smtClean="0">
                <a:latin typeface="Arial" charset="0"/>
                <a:cs typeface="Times New Roman" pitchFamily="18" charset="0"/>
              </a:rPr>
              <a:t> begleiten</a:t>
            </a: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dirty="0" smtClean="0">
                <a:latin typeface="Arial" charset="0"/>
                <a:cs typeface="Times New Roman" pitchFamily="18" charset="0"/>
              </a:rPr>
              <a:t>- Ergebnisse diskutieren</a:t>
            </a: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dirty="0" smtClean="0">
                <a:latin typeface="Arial" charset="0"/>
                <a:cs typeface="Times New Roman" pitchFamily="18" charset="0"/>
              </a:rPr>
              <a:t>- Weiteres Vorgehen besprechen und festlegen</a:t>
            </a: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dirty="0" smtClean="0">
              <a:latin typeface="Arial" charset="0"/>
              <a:cs typeface="Times New Roman" pitchFamily="18" charset="0"/>
            </a:endParaRP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sz="2800" dirty="0" smtClean="0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89"/>
          <p:cNvSpPr>
            <a:spLocks noChangeArrowheads="1"/>
          </p:cNvSpPr>
          <p:nvPr/>
        </p:nvSpPr>
        <p:spPr bwMode="auto">
          <a:xfrm>
            <a:off x="800100" y="1457325"/>
            <a:ext cx="78867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1. </a:t>
            </a:r>
            <a:r>
              <a:rPr lang="de-DE" sz="3200" dirty="0" err="1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Grundwassermonitoring</a:t>
            </a:r>
            <a:endParaRPr lang="de-DE" sz="3200" dirty="0" smtClean="0">
              <a:solidFill>
                <a:schemeClr val="tx1">
                  <a:lumMod val="50000"/>
                </a:schemeClr>
              </a:solidFill>
              <a:latin typeface="Arial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2. Kommission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3. Probestaue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4. </a:t>
            </a:r>
            <a:r>
              <a:rPr lang="de-DE" sz="3200" dirty="0" err="1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Befliegung</a:t>
            </a:r>
            <a:endParaRPr lang="de-DE" sz="3200" dirty="0" smtClean="0">
              <a:solidFill>
                <a:schemeClr val="tx1">
                  <a:lumMod val="50000"/>
                </a:schemeClr>
              </a:solidFill>
              <a:latin typeface="Arial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5. Grundwassermodell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6. Landwirtschaftliches und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	Landschaftsökologisches Gutachten 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sz="3200" dirty="0" smtClean="0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89"/>
          <p:cNvSpPr>
            <a:spLocks noChangeArrowheads="1"/>
          </p:cNvSpPr>
          <p:nvPr/>
        </p:nvSpPr>
        <p:spPr bwMode="auto">
          <a:xfrm>
            <a:off x="647699" y="1566018"/>
            <a:ext cx="8383589" cy="473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DE" sz="2800" dirty="0" smtClean="0">
                <a:latin typeface="Arial" charset="0"/>
                <a:cs typeface="Times New Roman" pitchFamily="18" charset="0"/>
              </a:rPr>
              <a:t>Bestand:</a:t>
            </a:r>
          </a:p>
          <a:p>
            <a:r>
              <a:rPr lang="de-DE" sz="2800" dirty="0" smtClean="0">
                <a:latin typeface="Arial" charset="0"/>
                <a:cs typeface="Times New Roman" pitchFamily="18" charset="0"/>
              </a:rPr>
              <a:t>April - Staue setzen</a:t>
            </a:r>
          </a:p>
          <a:p>
            <a:r>
              <a:rPr lang="de-DE" sz="2800" dirty="0" smtClean="0">
                <a:latin typeface="Arial" charset="0"/>
                <a:cs typeface="Times New Roman" pitchFamily="18" charset="0"/>
              </a:rPr>
              <a:t>Oktober - Staue ziehen</a:t>
            </a:r>
          </a:p>
          <a:p>
            <a:endParaRPr lang="de-DE" sz="2800" dirty="0" smtClean="0">
              <a:latin typeface="Arial" charset="0"/>
              <a:cs typeface="Times New Roman" pitchFamily="18" charset="0"/>
            </a:endParaRPr>
          </a:p>
          <a:p>
            <a:r>
              <a:rPr lang="de-DE" sz="2800" dirty="0" smtClean="0">
                <a:latin typeface="Arial" charset="0"/>
                <a:cs typeface="Times New Roman" pitchFamily="18" charset="0"/>
              </a:rPr>
              <a:t>Probestau z. B.:</a:t>
            </a:r>
          </a:p>
          <a:p>
            <a:r>
              <a:rPr lang="de-DE" sz="2800" dirty="0" smtClean="0">
                <a:latin typeface="Arial" charset="0"/>
                <a:cs typeface="Times New Roman" pitchFamily="18" charset="0"/>
              </a:rPr>
              <a:t>Mai - Staue setzen</a:t>
            </a:r>
          </a:p>
          <a:p>
            <a:r>
              <a:rPr lang="de-DE" sz="2800" dirty="0" smtClean="0">
                <a:latin typeface="Arial" charset="0"/>
                <a:cs typeface="Times New Roman" pitchFamily="18" charset="0"/>
              </a:rPr>
              <a:t>August - Staue ziehen</a:t>
            </a:r>
          </a:p>
          <a:p>
            <a:endParaRPr lang="de-DE" sz="2800" dirty="0" smtClean="0">
              <a:latin typeface="Arial" charset="0"/>
              <a:cs typeface="Times New Roman" pitchFamily="18" charset="0"/>
            </a:endParaRPr>
          </a:p>
          <a:p>
            <a:r>
              <a:rPr lang="de-DE" sz="2800" dirty="0" smtClean="0">
                <a:latin typeface="Arial" charset="0"/>
                <a:cs typeface="Times New Roman" pitchFamily="18" charset="0"/>
              </a:rPr>
              <a:t>Hintergrund:</a:t>
            </a:r>
          </a:p>
          <a:p>
            <a:r>
              <a:rPr lang="de-DE" sz="2800" dirty="0" smtClean="0">
                <a:latin typeface="Arial" charset="0"/>
                <a:cs typeface="Times New Roman" pitchFamily="18" charset="0"/>
              </a:rPr>
              <a:t>Auswirkung der Staue auf die Grundwasserstände</a:t>
            </a:r>
            <a:endParaRPr lang="de-DE" sz="2800" dirty="0">
              <a:latin typeface="Arial" charset="0"/>
              <a:cs typeface="Times New Roman" pitchFamily="18" charset="0"/>
            </a:endParaRPr>
          </a:p>
        </p:txBody>
      </p:sp>
      <p:sp>
        <p:nvSpPr>
          <p:cNvPr id="3" name="Rectangle 1089"/>
          <p:cNvSpPr>
            <a:spLocks noChangeArrowheads="1"/>
          </p:cNvSpPr>
          <p:nvPr/>
        </p:nvSpPr>
        <p:spPr bwMode="auto">
          <a:xfrm>
            <a:off x="228600" y="536575"/>
            <a:ext cx="57626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Probestaue</a:t>
            </a:r>
          </a:p>
        </p:txBody>
      </p:sp>
      <p:pic>
        <p:nvPicPr>
          <p:cNvPr id="5" name="Picture 35" descr="Z:\Auftg_08\a-10_08\Fotos\Ems_Neue Mühle_Ansicht_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00600" y="1715314"/>
            <a:ext cx="4221163" cy="2360613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4784874" y="3573344"/>
            <a:ext cx="4246414" cy="523220"/>
          </a:xfrm>
          <a:prstGeom prst="rect">
            <a:avLst/>
          </a:prstGeom>
          <a:solidFill>
            <a:schemeClr val="bg2">
              <a:lumMod val="85000"/>
              <a:lumOff val="15000"/>
              <a:alpha val="64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 smtClean="0">
                <a:latin typeface="+mj-lt"/>
                <a:cs typeface="Arial" pitchFamily="34" charset="0"/>
              </a:rPr>
              <a:t>Neue Mühle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300px-Braxen,_Iduns_kokb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799" y="4667721"/>
            <a:ext cx="2571364" cy="1611388"/>
          </a:xfrm>
          <a:prstGeom prst="rect">
            <a:avLst/>
          </a:prstGeom>
        </p:spPr>
      </p:pic>
      <p:sp>
        <p:nvSpPr>
          <p:cNvPr id="3" name="Rectangle 1089"/>
          <p:cNvSpPr>
            <a:spLocks noChangeArrowheads="1"/>
          </p:cNvSpPr>
          <p:nvPr/>
        </p:nvSpPr>
        <p:spPr bwMode="auto">
          <a:xfrm>
            <a:off x="228600" y="536575"/>
            <a:ext cx="57626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Probestaue - Voraussetzungen</a:t>
            </a:r>
          </a:p>
        </p:txBody>
      </p:sp>
      <p:sp>
        <p:nvSpPr>
          <p:cNvPr id="4" name="Rectangle 1089"/>
          <p:cNvSpPr>
            <a:spLocks noChangeArrowheads="1"/>
          </p:cNvSpPr>
          <p:nvPr/>
        </p:nvSpPr>
        <p:spPr bwMode="auto">
          <a:xfrm>
            <a:off x="647698" y="1566018"/>
            <a:ext cx="5343527" cy="473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DE" sz="2800" b="1" dirty="0" smtClean="0">
                <a:latin typeface="Arial" charset="0"/>
                <a:cs typeface="Times New Roman" pitchFamily="18" charset="0"/>
              </a:rPr>
              <a:t>Ökologie</a:t>
            </a:r>
          </a:p>
          <a:p>
            <a:r>
              <a:rPr lang="de-DE" sz="2800" dirty="0" smtClean="0">
                <a:latin typeface="Arial" charset="0"/>
                <a:cs typeface="Times New Roman" pitchFamily="18" charset="0"/>
              </a:rPr>
              <a:t>Keine Auswirkungen auf grundwasserabhängige Biotope</a:t>
            </a:r>
          </a:p>
          <a:p>
            <a:endParaRPr lang="de-DE" sz="2800" b="1" dirty="0" smtClean="0">
              <a:latin typeface="Arial" charset="0"/>
              <a:cs typeface="Times New Roman" pitchFamily="18" charset="0"/>
            </a:endParaRPr>
          </a:p>
          <a:p>
            <a:r>
              <a:rPr lang="de-DE" sz="2800" b="1" dirty="0" smtClean="0">
                <a:latin typeface="Arial" charset="0"/>
                <a:cs typeface="Times New Roman" pitchFamily="18" charset="0"/>
              </a:rPr>
              <a:t>Landwirtschaft</a:t>
            </a:r>
          </a:p>
          <a:p>
            <a:r>
              <a:rPr lang="de-DE" sz="2800" dirty="0" smtClean="0">
                <a:latin typeface="Arial" charset="0"/>
                <a:cs typeface="Times New Roman" pitchFamily="18" charset="0"/>
              </a:rPr>
              <a:t>Keine Auswirkung auf Ertrag</a:t>
            </a:r>
          </a:p>
          <a:p>
            <a:r>
              <a:rPr lang="de-DE" sz="2800" dirty="0" smtClean="0">
                <a:latin typeface="Arial" charset="0"/>
                <a:cs typeface="Times New Roman" pitchFamily="18" charset="0"/>
              </a:rPr>
              <a:t>und Befahrbarkeit</a:t>
            </a:r>
          </a:p>
          <a:p>
            <a:endParaRPr lang="de-DE" sz="2800" b="1" dirty="0" smtClean="0">
              <a:latin typeface="Arial" charset="0"/>
              <a:cs typeface="Times New Roman" pitchFamily="18" charset="0"/>
            </a:endParaRPr>
          </a:p>
          <a:p>
            <a:r>
              <a:rPr lang="de-DE" sz="2800" b="1" dirty="0" smtClean="0">
                <a:latin typeface="Arial" charset="0"/>
                <a:cs typeface="Times New Roman" pitchFamily="18" charset="0"/>
              </a:rPr>
              <a:t>Fischerei</a:t>
            </a:r>
          </a:p>
          <a:p>
            <a:r>
              <a:rPr lang="de-DE" sz="2800" dirty="0" smtClean="0">
                <a:latin typeface="Arial" charset="0"/>
                <a:cs typeface="Times New Roman" pitchFamily="18" charset="0"/>
              </a:rPr>
              <a:t>Probeabsenkungen außerhalb Laichzeit</a:t>
            </a:r>
          </a:p>
          <a:p>
            <a:endParaRPr lang="de-DE" sz="2800" dirty="0" smtClean="0">
              <a:latin typeface="Arial" charset="0"/>
              <a:cs typeface="Times New Roman" pitchFamily="18" charset="0"/>
            </a:endParaRPr>
          </a:p>
        </p:txBody>
      </p:sp>
      <p:pic>
        <p:nvPicPr>
          <p:cNvPr id="6146" name="Picture 2" descr="Bildergebnis für foto wintergers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799" y="3190728"/>
            <a:ext cx="2571364" cy="1446392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6400798" y="4269071"/>
            <a:ext cx="2571365" cy="400110"/>
          </a:xfrm>
          <a:prstGeom prst="rect">
            <a:avLst/>
          </a:prstGeom>
          <a:solidFill>
            <a:schemeClr val="bg2">
              <a:lumMod val="85000"/>
              <a:lumOff val="15000"/>
              <a:alpha val="64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dirty="0" smtClean="0">
                <a:latin typeface="+mj-lt"/>
                <a:cs typeface="Arial" pitchFamily="34" charset="0"/>
              </a:rPr>
              <a:t>Wintergerste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l="14405" t="34736" r="41190" b="19608"/>
          <a:stretch>
            <a:fillRect/>
          </a:stretch>
        </p:blipFill>
        <p:spPr bwMode="auto">
          <a:xfrm>
            <a:off x="6400798" y="1482753"/>
            <a:ext cx="2571365" cy="165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400798" y="2504197"/>
            <a:ext cx="2571365" cy="630942"/>
          </a:xfrm>
          <a:prstGeom prst="rect">
            <a:avLst/>
          </a:prstGeom>
          <a:solidFill>
            <a:schemeClr val="bg2">
              <a:lumMod val="85000"/>
              <a:lumOff val="15000"/>
              <a:alpha val="64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dirty="0" smtClean="0">
                <a:latin typeface="+mj-lt"/>
                <a:cs typeface="Arial" pitchFamily="34" charset="0"/>
              </a:rPr>
              <a:t>Stillgewässer</a:t>
            </a:r>
          </a:p>
          <a:p>
            <a:pPr>
              <a:defRPr/>
            </a:pPr>
            <a:r>
              <a:rPr lang="en-GB" sz="1500" dirty="0" smtClean="0">
                <a:latin typeface="+mj-lt"/>
                <a:cs typeface="Arial" pitchFamily="34" charset="0"/>
              </a:rPr>
              <a:t>(Quelle: Düphans)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400799" y="5956560"/>
            <a:ext cx="2571364" cy="323165"/>
          </a:xfrm>
          <a:prstGeom prst="rect">
            <a:avLst/>
          </a:prstGeom>
          <a:solidFill>
            <a:schemeClr val="bg2">
              <a:lumMod val="85000"/>
              <a:lumOff val="15000"/>
              <a:alpha val="64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500" dirty="0" smtClean="0">
                <a:latin typeface="+mj-lt"/>
                <a:cs typeface="Arial" pitchFamily="34" charset="0"/>
              </a:rPr>
              <a:t>(Quelle: www.wikipedia.de)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89"/>
          <p:cNvSpPr>
            <a:spLocks noChangeArrowheads="1"/>
          </p:cNvSpPr>
          <p:nvPr/>
        </p:nvSpPr>
        <p:spPr bwMode="auto">
          <a:xfrm>
            <a:off x="800100" y="1457325"/>
            <a:ext cx="78867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1. </a:t>
            </a:r>
            <a:r>
              <a:rPr lang="de-DE" sz="3200" dirty="0" err="1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Grundwassermonitoring</a:t>
            </a:r>
            <a:endParaRPr lang="de-DE" sz="3200" dirty="0" smtClean="0">
              <a:solidFill>
                <a:schemeClr val="tx1">
                  <a:lumMod val="50000"/>
                </a:schemeClr>
              </a:solidFill>
              <a:latin typeface="Arial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2. Kommission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3. Probestaue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4. </a:t>
            </a:r>
            <a:r>
              <a:rPr lang="de-DE" sz="3200" dirty="0" err="1" smtClean="0">
                <a:latin typeface="Arial" charset="0"/>
                <a:cs typeface="Times New Roman" pitchFamily="18" charset="0"/>
              </a:rPr>
              <a:t>Befliegung</a:t>
            </a:r>
            <a:endParaRPr lang="de-DE" sz="3200" dirty="0" smtClean="0">
              <a:latin typeface="Arial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5. Grundwassermodell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6. Landwirtschaftliches und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	Landschaftsökologisches Gutachten 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sz="3200" dirty="0" smtClean="0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89"/>
          <p:cNvSpPr>
            <a:spLocks noChangeArrowheads="1"/>
          </p:cNvSpPr>
          <p:nvPr/>
        </p:nvSpPr>
        <p:spPr bwMode="auto">
          <a:xfrm>
            <a:off x="396065" y="1298501"/>
            <a:ext cx="83439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Befliegung</a:t>
            </a:r>
          </a:p>
        </p:txBody>
      </p:sp>
      <p:pic>
        <p:nvPicPr>
          <p:cNvPr id="7" name="Grafik 6" descr="_DSC0185.JPG"/>
          <p:cNvPicPr>
            <a:picLocks noChangeAspect="1"/>
          </p:cNvPicPr>
          <p:nvPr/>
        </p:nvPicPr>
        <p:blipFill>
          <a:blip r:embed="rId2" cstate="print"/>
          <a:srcRect t="2471" b="2820"/>
          <a:stretch>
            <a:fillRect/>
          </a:stretch>
        </p:blipFill>
        <p:spPr>
          <a:xfrm>
            <a:off x="9525" y="563527"/>
            <a:ext cx="9144000" cy="5773479"/>
          </a:xfrm>
          <a:prstGeom prst="rect">
            <a:avLst/>
          </a:prstGeom>
        </p:spPr>
      </p:pic>
      <p:sp>
        <p:nvSpPr>
          <p:cNvPr id="5" name="Rectangle 1089"/>
          <p:cNvSpPr>
            <a:spLocks noChangeArrowheads="1"/>
          </p:cNvSpPr>
          <p:nvPr/>
        </p:nvSpPr>
        <p:spPr bwMode="auto">
          <a:xfrm>
            <a:off x="-38101" y="731201"/>
            <a:ext cx="9744075" cy="205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dirty="0" err="1" smtClean="0">
                <a:latin typeface="Arial" charset="0"/>
                <a:cs typeface="Times New Roman" pitchFamily="18" charset="0"/>
              </a:rPr>
              <a:t>Befliegung</a:t>
            </a:r>
            <a:endParaRPr lang="de-DE" dirty="0" smtClean="0">
              <a:latin typeface="Arial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dirty="0" smtClean="0">
                <a:latin typeface="Arial" charset="0"/>
                <a:cs typeface="Times New Roman" pitchFamily="18" charset="0"/>
              </a:rPr>
              <a:t>in Abstimmung mit </a:t>
            </a:r>
            <a:r>
              <a:rPr lang="de-DE" dirty="0" err="1" smtClean="0">
                <a:latin typeface="Arial" charset="0"/>
                <a:cs typeface="Times New Roman" pitchFamily="18" charset="0"/>
              </a:rPr>
              <a:t>landw</a:t>
            </a:r>
            <a:r>
              <a:rPr lang="de-DE" dirty="0" smtClean="0">
                <a:latin typeface="Arial" charset="0"/>
                <a:cs typeface="Times New Roman" pitchFamily="18" charset="0"/>
              </a:rPr>
              <a:t>. Sachverständigen (ISB Baum)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dirty="0" smtClean="0">
                <a:latin typeface="Arial" charset="0"/>
                <a:cs typeface="Times New Roman" pitchFamily="18" charset="0"/>
              </a:rPr>
              <a:t>Hintergrund:	Überblick über Trockenschäden bei gesetzten Stauen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dirty="0">
              <a:latin typeface="Arial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dirty="0">
              <a:latin typeface="Arial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dirty="0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_DSC0162.JPG"/>
          <p:cNvPicPr>
            <a:picLocks noChangeAspect="1"/>
          </p:cNvPicPr>
          <p:nvPr/>
        </p:nvPicPr>
        <p:blipFill>
          <a:blip r:embed="rId2" cstate="print"/>
          <a:srcRect r="1670" b="6889"/>
          <a:stretch>
            <a:fillRect/>
          </a:stretch>
        </p:blipFill>
        <p:spPr>
          <a:xfrm>
            <a:off x="-1" y="529026"/>
            <a:ext cx="9157762" cy="5781215"/>
          </a:xfrm>
          <a:prstGeom prst="rect">
            <a:avLst/>
          </a:prstGeom>
        </p:spPr>
      </p:pic>
      <p:sp>
        <p:nvSpPr>
          <p:cNvPr id="4" name="Rectangle 1089"/>
          <p:cNvSpPr>
            <a:spLocks noChangeArrowheads="1"/>
          </p:cNvSpPr>
          <p:nvPr/>
        </p:nvSpPr>
        <p:spPr bwMode="auto">
          <a:xfrm>
            <a:off x="-19051" y="572445"/>
            <a:ext cx="9458325" cy="1051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dirty="0" err="1" smtClean="0">
                <a:latin typeface="Arial" charset="0"/>
                <a:cs typeface="Times New Roman" pitchFamily="18" charset="0"/>
              </a:rPr>
              <a:t>Befliegung</a:t>
            </a:r>
            <a:r>
              <a:rPr lang="de-DE" dirty="0" smtClean="0">
                <a:latin typeface="Arial" charset="0"/>
                <a:cs typeface="Times New Roman" pitchFamily="18" charset="0"/>
              </a:rPr>
              <a:t>: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dirty="0" smtClean="0">
                <a:latin typeface="Arial" charset="0"/>
                <a:cs typeface="Times New Roman" pitchFamily="18" charset="0"/>
              </a:rPr>
              <a:t>in Abstimmung mit </a:t>
            </a:r>
            <a:r>
              <a:rPr lang="de-DE" dirty="0" err="1" smtClean="0">
                <a:latin typeface="Arial" charset="0"/>
                <a:cs typeface="Times New Roman" pitchFamily="18" charset="0"/>
              </a:rPr>
              <a:t>landw</a:t>
            </a:r>
            <a:r>
              <a:rPr lang="de-DE" dirty="0" smtClean="0">
                <a:latin typeface="Arial" charset="0"/>
                <a:cs typeface="Times New Roman" pitchFamily="18" charset="0"/>
              </a:rPr>
              <a:t>. Sachverständigen (ISB Baum)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dirty="0" smtClean="0">
                <a:latin typeface="Arial" charset="0"/>
                <a:cs typeface="Times New Roman" pitchFamily="18" charset="0"/>
              </a:rPr>
              <a:t>Hintergrund:	Überblick über Trockenschäden bei gesetzten Stauen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dirty="0" smtClean="0">
              <a:latin typeface="Arial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dirty="0">
              <a:latin typeface="Arial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dirty="0">
              <a:latin typeface="Arial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dirty="0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_DSC0587.JPG"/>
          <p:cNvPicPr>
            <a:picLocks noChangeAspect="1"/>
          </p:cNvPicPr>
          <p:nvPr/>
        </p:nvPicPr>
        <p:blipFill>
          <a:blip r:embed="rId2" cstate="print"/>
          <a:srcRect t="2656" b="2344"/>
          <a:stretch>
            <a:fillRect/>
          </a:stretch>
        </p:blipFill>
        <p:spPr>
          <a:xfrm>
            <a:off x="0" y="533400"/>
            <a:ext cx="9144000" cy="5791200"/>
          </a:xfrm>
          <a:prstGeom prst="rect">
            <a:avLst/>
          </a:prstGeom>
        </p:spPr>
      </p:pic>
      <p:sp>
        <p:nvSpPr>
          <p:cNvPr id="4" name="Rectangle 1089"/>
          <p:cNvSpPr>
            <a:spLocks noChangeArrowheads="1"/>
          </p:cNvSpPr>
          <p:nvPr/>
        </p:nvSpPr>
        <p:spPr bwMode="auto">
          <a:xfrm>
            <a:off x="-57151" y="738683"/>
            <a:ext cx="9267825" cy="1994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dirty="0" err="1" smtClean="0">
                <a:latin typeface="Arial" charset="0"/>
                <a:cs typeface="Times New Roman" pitchFamily="18" charset="0"/>
              </a:rPr>
              <a:t>Befliegung</a:t>
            </a:r>
            <a:r>
              <a:rPr lang="de-DE" dirty="0" smtClean="0">
                <a:latin typeface="Arial" charset="0"/>
                <a:cs typeface="Times New Roman" pitchFamily="18" charset="0"/>
              </a:rPr>
              <a:t>: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dirty="0" smtClean="0">
                <a:latin typeface="Arial" charset="0"/>
                <a:cs typeface="Times New Roman" pitchFamily="18" charset="0"/>
              </a:rPr>
              <a:t>in Abstimmung mit </a:t>
            </a:r>
            <a:r>
              <a:rPr lang="de-DE" dirty="0" err="1" smtClean="0">
                <a:latin typeface="Arial" charset="0"/>
                <a:cs typeface="Times New Roman" pitchFamily="18" charset="0"/>
              </a:rPr>
              <a:t>landw</a:t>
            </a:r>
            <a:r>
              <a:rPr lang="de-DE" dirty="0" smtClean="0">
                <a:latin typeface="Arial" charset="0"/>
                <a:cs typeface="Times New Roman" pitchFamily="18" charset="0"/>
              </a:rPr>
              <a:t>. Sachverständigen (ISB Baum)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dirty="0" smtClean="0">
                <a:latin typeface="Arial" charset="0"/>
                <a:cs typeface="Times New Roman" pitchFamily="18" charset="0"/>
              </a:rPr>
              <a:t>Hintergrund:	Überblick über Trockenschäden bei gesetzten Stauen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dirty="0" smtClean="0">
              <a:latin typeface="Arial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dirty="0">
              <a:latin typeface="Arial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dirty="0">
              <a:latin typeface="Arial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dirty="0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89"/>
          <p:cNvSpPr>
            <a:spLocks noChangeArrowheads="1"/>
          </p:cNvSpPr>
          <p:nvPr/>
        </p:nvSpPr>
        <p:spPr bwMode="auto">
          <a:xfrm>
            <a:off x="800100" y="1457325"/>
            <a:ext cx="78867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1. </a:t>
            </a:r>
            <a:r>
              <a:rPr lang="de-DE" sz="3200" dirty="0" err="1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Grundwassermonitoring</a:t>
            </a:r>
            <a:endParaRPr lang="de-DE" sz="3200" dirty="0" smtClean="0">
              <a:solidFill>
                <a:schemeClr val="tx1">
                  <a:lumMod val="50000"/>
                </a:schemeClr>
              </a:solidFill>
              <a:latin typeface="Arial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2. Kommission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3. Probestaue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4. </a:t>
            </a:r>
            <a:r>
              <a:rPr lang="de-DE" sz="3200" dirty="0" err="1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Befliegung</a:t>
            </a:r>
            <a:endParaRPr lang="de-DE" sz="3200" dirty="0" smtClean="0">
              <a:solidFill>
                <a:schemeClr val="tx1">
                  <a:lumMod val="50000"/>
                </a:schemeClr>
              </a:solidFill>
              <a:latin typeface="Arial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5. Grundwassermodell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6. Landwirtschaftliches und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	Landschaftsökologisches Gutachten 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sz="3200" dirty="0" smtClean="0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89"/>
          <p:cNvSpPr>
            <a:spLocks noChangeArrowheads="1"/>
          </p:cNvSpPr>
          <p:nvPr/>
        </p:nvSpPr>
        <p:spPr bwMode="auto">
          <a:xfrm>
            <a:off x="800100" y="1457325"/>
            <a:ext cx="78867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1. </a:t>
            </a:r>
            <a:r>
              <a:rPr lang="de-DE" sz="3200" dirty="0" err="1" smtClean="0">
                <a:latin typeface="Arial" charset="0"/>
                <a:cs typeface="Times New Roman" pitchFamily="18" charset="0"/>
              </a:rPr>
              <a:t>Grundwassermonitoring</a:t>
            </a:r>
            <a:endParaRPr lang="de-DE" sz="3200" dirty="0" smtClean="0">
              <a:latin typeface="Arial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2. Kommission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3. Probestaue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4. </a:t>
            </a:r>
            <a:r>
              <a:rPr lang="de-DE" sz="3200" dirty="0" err="1" smtClean="0">
                <a:latin typeface="Arial" charset="0"/>
                <a:cs typeface="Times New Roman" pitchFamily="18" charset="0"/>
              </a:rPr>
              <a:t>Befliegung</a:t>
            </a:r>
            <a:endParaRPr lang="de-DE" sz="3200" dirty="0" smtClean="0">
              <a:latin typeface="Arial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5. Grundwassermodell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6. Landwirtschaftliches und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	Landschaftsökologisches Gutachten 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sz="3200" dirty="0" smtClean="0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438774" y="1207947"/>
            <a:ext cx="3325375" cy="2158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089"/>
          <p:cNvSpPr>
            <a:spLocks noChangeArrowheads="1"/>
          </p:cNvSpPr>
          <p:nvPr/>
        </p:nvSpPr>
        <p:spPr bwMode="auto">
          <a:xfrm>
            <a:off x="228600" y="536575"/>
            <a:ext cx="57626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Grundwassermodell</a:t>
            </a:r>
          </a:p>
        </p:txBody>
      </p:sp>
      <p:sp>
        <p:nvSpPr>
          <p:cNvPr id="5" name="Rectangle 48"/>
          <p:cNvSpPr txBox="1">
            <a:spLocks noChangeArrowheads="1"/>
          </p:cNvSpPr>
          <p:nvPr/>
        </p:nvSpPr>
        <p:spPr bwMode="auto">
          <a:xfrm>
            <a:off x="5438774" y="2935843"/>
            <a:ext cx="3325375" cy="430887"/>
          </a:xfrm>
          <a:prstGeom prst="rect">
            <a:avLst/>
          </a:prstGeom>
          <a:solidFill>
            <a:schemeClr val="bg2">
              <a:lumMod val="85000"/>
              <a:lumOff val="15000"/>
              <a:alpha val="64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dirty="0" err="1" smtClean="0">
                <a:latin typeface="+mj-lt"/>
                <a:cs typeface="Arial" pitchFamily="34" charset="0"/>
              </a:rPr>
              <a:t>Grundwassermonitoring</a:t>
            </a:r>
            <a:endParaRPr lang="en-US" sz="2200" dirty="0">
              <a:latin typeface="+mj-lt"/>
              <a:cs typeface="Arial" pitchFamily="34" charset="0"/>
            </a:endParaRPr>
          </a:p>
        </p:txBody>
      </p:sp>
      <p:sp>
        <p:nvSpPr>
          <p:cNvPr id="7" name="Rectangle 1089"/>
          <p:cNvSpPr>
            <a:spLocks noChangeArrowheads="1"/>
          </p:cNvSpPr>
          <p:nvPr/>
        </p:nvSpPr>
        <p:spPr bwMode="auto">
          <a:xfrm>
            <a:off x="647700" y="1566018"/>
            <a:ext cx="4325516" cy="473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DE" sz="2800" dirty="0" smtClean="0">
                <a:latin typeface="Arial" charset="0"/>
                <a:cs typeface="Times New Roman" pitchFamily="18" charset="0"/>
              </a:rPr>
              <a:t>Grundwasserspiegel zwischen den </a:t>
            </a:r>
            <a:r>
              <a:rPr lang="de-DE" sz="2800" dirty="0" err="1" smtClean="0">
                <a:latin typeface="Arial" charset="0"/>
                <a:cs typeface="Times New Roman" pitchFamily="18" charset="0"/>
              </a:rPr>
              <a:t>Messstellen</a:t>
            </a:r>
            <a:endParaRPr lang="de-DE" sz="2800" dirty="0" smtClean="0">
              <a:latin typeface="Arial" charset="0"/>
              <a:cs typeface="Times New Roman" pitchFamily="18" charset="0"/>
            </a:endParaRPr>
          </a:p>
          <a:p>
            <a:endParaRPr lang="de-DE" sz="2800" dirty="0" smtClean="0">
              <a:latin typeface="Arial" charset="0"/>
              <a:cs typeface="Times New Roman" pitchFamily="18" charset="0"/>
            </a:endParaRPr>
          </a:p>
          <a:p>
            <a:r>
              <a:rPr lang="de-DE" sz="2800" dirty="0" smtClean="0">
                <a:latin typeface="Arial" charset="0"/>
                <a:cs typeface="Times New Roman" pitchFamily="18" charset="0"/>
              </a:rPr>
              <a:t>Mögliche Planungs-zustände simulieren</a:t>
            </a:r>
          </a:p>
          <a:p>
            <a:endParaRPr lang="de-DE" sz="2800" dirty="0" smtClean="0">
              <a:latin typeface="Arial" charset="0"/>
              <a:cs typeface="Times New Roman" pitchFamily="18" charset="0"/>
            </a:endParaRPr>
          </a:p>
          <a:p>
            <a:r>
              <a:rPr lang="de-DE" sz="2800" dirty="0" smtClean="0">
                <a:latin typeface="Arial" charset="0"/>
                <a:cs typeface="Times New Roman" pitchFamily="18" charset="0"/>
              </a:rPr>
              <a:t>Ermittlung flächenhafter Grundlagendaten für landwirtschaftliches und landschaftsökologisches Gutachten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19247" t="16579" r="24134" b="6292"/>
          <a:stretch>
            <a:fillRect/>
          </a:stretch>
        </p:blipFill>
        <p:spPr bwMode="auto">
          <a:xfrm>
            <a:off x="5436000" y="3465240"/>
            <a:ext cx="3315830" cy="271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8"/>
          <p:cNvSpPr txBox="1">
            <a:spLocks noChangeArrowheads="1"/>
          </p:cNvSpPr>
          <p:nvPr/>
        </p:nvSpPr>
        <p:spPr bwMode="auto">
          <a:xfrm>
            <a:off x="5429249" y="5750838"/>
            <a:ext cx="3325375" cy="430887"/>
          </a:xfrm>
          <a:prstGeom prst="rect">
            <a:avLst/>
          </a:prstGeom>
          <a:solidFill>
            <a:schemeClr val="bg2">
              <a:lumMod val="85000"/>
              <a:lumOff val="15000"/>
              <a:alpha val="64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dirty="0" err="1" smtClean="0">
                <a:latin typeface="+mj-lt"/>
                <a:cs typeface="Arial" pitchFamily="34" charset="0"/>
              </a:rPr>
              <a:t>Grundwassermodell</a:t>
            </a:r>
            <a:endParaRPr lang="en-US" sz="2200" dirty="0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89"/>
          <p:cNvSpPr>
            <a:spLocks noChangeArrowheads="1"/>
          </p:cNvSpPr>
          <p:nvPr/>
        </p:nvSpPr>
        <p:spPr bwMode="auto">
          <a:xfrm>
            <a:off x="800100" y="1457325"/>
            <a:ext cx="78867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1. </a:t>
            </a:r>
            <a:r>
              <a:rPr lang="de-DE" sz="3200" dirty="0" err="1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Grundwassermonitoring</a:t>
            </a:r>
            <a:endParaRPr lang="de-DE" sz="3200" dirty="0" smtClean="0">
              <a:solidFill>
                <a:schemeClr val="tx1">
                  <a:lumMod val="50000"/>
                </a:schemeClr>
              </a:solidFill>
              <a:latin typeface="Arial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2. Kommission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3. Probestaue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4. </a:t>
            </a:r>
            <a:r>
              <a:rPr lang="de-DE" sz="3200" dirty="0" err="1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Befliegung</a:t>
            </a:r>
            <a:endParaRPr lang="de-DE" sz="3200" dirty="0" smtClean="0">
              <a:solidFill>
                <a:schemeClr val="tx1">
                  <a:lumMod val="50000"/>
                </a:schemeClr>
              </a:solidFill>
              <a:latin typeface="Arial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5. Grundwassermodell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6. Landwirtschaftliches und Landschaftsökologisches Gutachten</a:t>
            </a:r>
            <a:endParaRPr lang="de-DE" sz="3200" dirty="0" smtClean="0">
              <a:solidFill>
                <a:schemeClr val="tx1">
                  <a:lumMod val="50000"/>
                </a:schemeClr>
              </a:solidFill>
              <a:latin typeface="Arial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sz="3200" dirty="0" smtClean="0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89"/>
          <p:cNvSpPr>
            <a:spLocks noChangeArrowheads="1"/>
          </p:cNvSpPr>
          <p:nvPr/>
        </p:nvSpPr>
        <p:spPr bwMode="auto">
          <a:xfrm>
            <a:off x="228599" y="536575"/>
            <a:ext cx="8915401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Landwirtschaftliches und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Landschaftsökologisches Gutachten</a:t>
            </a:r>
          </a:p>
        </p:txBody>
      </p:sp>
      <p:sp>
        <p:nvSpPr>
          <p:cNvPr id="7" name="Rectangle 1089"/>
          <p:cNvSpPr>
            <a:spLocks noChangeArrowheads="1"/>
          </p:cNvSpPr>
          <p:nvPr/>
        </p:nvSpPr>
        <p:spPr bwMode="auto">
          <a:xfrm>
            <a:off x="647699" y="2118049"/>
            <a:ext cx="5463851" cy="446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DE" sz="2800" dirty="0" smtClean="0">
                <a:latin typeface="Arial" charset="0"/>
                <a:cs typeface="Times New Roman" pitchFamily="18" charset="0"/>
              </a:rPr>
              <a:t>Bewertung der Auswirkungen veränderter Emswasserspiegel auf </a:t>
            </a:r>
          </a:p>
          <a:p>
            <a:endParaRPr lang="de-DE" sz="2800" dirty="0" smtClean="0">
              <a:latin typeface="Arial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de-DE" sz="2800" dirty="0" smtClean="0">
                <a:latin typeface="Arial" charset="0"/>
                <a:cs typeface="Times New Roman" pitchFamily="18" charset="0"/>
              </a:rPr>
              <a:t> die Landwirtschaft</a:t>
            </a:r>
          </a:p>
          <a:p>
            <a:pPr>
              <a:buFontTx/>
              <a:buChar char="-"/>
            </a:pPr>
            <a:r>
              <a:rPr lang="de-DE" sz="2800" dirty="0" smtClean="0">
                <a:latin typeface="Arial" charset="0"/>
                <a:cs typeface="Times New Roman" pitchFamily="18" charset="0"/>
              </a:rPr>
              <a:t> grundwasserabhängige</a:t>
            </a:r>
          </a:p>
          <a:p>
            <a:r>
              <a:rPr lang="de-DE" sz="2800" dirty="0" smtClean="0">
                <a:latin typeface="Arial" charset="0"/>
                <a:cs typeface="Times New Roman" pitchFamily="18" charset="0"/>
              </a:rPr>
              <a:t>  Biotope</a:t>
            </a:r>
          </a:p>
        </p:txBody>
      </p:sp>
      <p:pic>
        <p:nvPicPr>
          <p:cNvPr id="8" name="Picture 2" descr="Bildergebnis für foto wintergers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9624" y="2276312"/>
            <a:ext cx="3112540" cy="1750804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5859624" y="3629302"/>
            <a:ext cx="3112540" cy="400110"/>
          </a:xfrm>
          <a:prstGeom prst="rect">
            <a:avLst/>
          </a:prstGeom>
          <a:solidFill>
            <a:schemeClr val="bg2">
              <a:lumMod val="85000"/>
              <a:lumOff val="15000"/>
              <a:alpha val="64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dirty="0" smtClean="0">
                <a:latin typeface="+mj-lt"/>
                <a:cs typeface="Arial" pitchFamily="34" charset="0"/>
              </a:rPr>
              <a:t>Wintergerste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l="14405" t="34736" r="41190" b="26132"/>
          <a:stretch>
            <a:fillRect/>
          </a:stretch>
        </p:blipFill>
        <p:spPr bwMode="auto">
          <a:xfrm>
            <a:off x="5865084" y="4360200"/>
            <a:ext cx="3112540" cy="17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5865084" y="5369628"/>
            <a:ext cx="3112540" cy="707886"/>
          </a:xfrm>
          <a:prstGeom prst="rect">
            <a:avLst/>
          </a:prstGeom>
          <a:solidFill>
            <a:schemeClr val="bg2">
              <a:lumMod val="85000"/>
              <a:lumOff val="15000"/>
              <a:alpha val="64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dirty="0" smtClean="0">
                <a:latin typeface="+mj-lt"/>
                <a:cs typeface="Arial" pitchFamily="34" charset="0"/>
              </a:rPr>
              <a:t>Stillgewässer (Quelle: Düphans)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_DSC0583.JPG"/>
          <p:cNvPicPr>
            <a:picLocks noChangeAspect="1"/>
          </p:cNvPicPr>
          <p:nvPr/>
        </p:nvPicPr>
        <p:blipFill>
          <a:blip r:embed="rId2" cstate="print"/>
          <a:srcRect t="4823"/>
          <a:stretch>
            <a:fillRect/>
          </a:stretch>
        </p:blipFill>
        <p:spPr>
          <a:xfrm>
            <a:off x="0" y="522565"/>
            <a:ext cx="9144000" cy="5802035"/>
          </a:xfrm>
          <a:prstGeom prst="rect">
            <a:avLst/>
          </a:prstGeom>
        </p:spPr>
      </p:pic>
      <p:sp>
        <p:nvSpPr>
          <p:cNvPr id="5" name="Rectangle 1089"/>
          <p:cNvSpPr>
            <a:spLocks noChangeArrowheads="1"/>
          </p:cNvSpPr>
          <p:nvPr/>
        </p:nvSpPr>
        <p:spPr bwMode="auto">
          <a:xfrm>
            <a:off x="5713007" y="733425"/>
            <a:ext cx="3067049" cy="1096168"/>
          </a:xfrm>
          <a:prstGeom prst="rect">
            <a:avLst/>
          </a:prstGeom>
          <a:solidFill>
            <a:schemeClr val="bg2">
              <a:lumMod val="85000"/>
              <a:lumOff val="15000"/>
              <a:alpha val="57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r" eaLnBrk="0" hangingPunct="0">
              <a:lnSpc>
                <a:spcPct val="125000"/>
              </a:lnSpc>
              <a:spcBef>
                <a:spcPct val="10000"/>
              </a:spcBef>
            </a:pPr>
            <a:endParaRPr lang="de-DE" sz="800" dirty="0" smtClean="0">
              <a:latin typeface="Arial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2000" dirty="0" smtClean="0">
                <a:latin typeface="Arial" charset="0"/>
                <a:cs typeface="Times New Roman" pitchFamily="18" charset="0"/>
              </a:rPr>
              <a:t>       </a:t>
            </a:r>
            <a:r>
              <a:rPr lang="de-DE" sz="3200" dirty="0" smtClean="0">
                <a:latin typeface="Arial" charset="0"/>
                <a:cs typeface="Times New Roman" pitchFamily="18" charset="0"/>
              </a:rPr>
              <a:t>Vielen Dank!  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sz="3200" dirty="0" smtClean="0">
              <a:latin typeface="Arial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sz="3200" dirty="0" smtClean="0">
              <a:latin typeface="Arial" charset="0"/>
              <a:cs typeface="Times New Roman" pitchFamily="18" charset="0"/>
            </a:endParaRPr>
          </a:p>
        </p:txBody>
      </p:sp>
      <p:sp>
        <p:nvSpPr>
          <p:cNvPr id="7" name="Rectangle 1027" descr="Y:\Foto\WERRE\Detmold\Werre-DT_09_02013.JPG"/>
          <p:cNvSpPr>
            <a:spLocks noChangeArrowheads="1"/>
          </p:cNvSpPr>
          <p:nvPr/>
        </p:nvSpPr>
        <p:spPr bwMode="auto">
          <a:xfrm>
            <a:off x="5058956" y="3297633"/>
            <a:ext cx="3768725" cy="2819233"/>
          </a:xfrm>
          <a:prstGeom prst="rect">
            <a:avLst/>
          </a:prstGeom>
          <a:noFill/>
          <a:ln w="254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Font typeface="Wingdings" pitchFamily="2" charset="2"/>
              <a:buNone/>
            </a:pPr>
            <a:endParaRPr lang="de-DE" sz="2000" b="1" dirty="0">
              <a:latin typeface="Arial" charset="0"/>
              <a:cs typeface="Times New Roman" pitchFamily="18" charset="0"/>
            </a:endParaRPr>
          </a:p>
          <a:p>
            <a:pPr algn="r" eaLnBrk="0" hangingPunct="0">
              <a:lnSpc>
                <a:spcPct val="11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de-DE" sz="1600" b="1" dirty="0" err="1">
                <a:latin typeface="Arial" charset="0"/>
                <a:cs typeface="Times New Roman" pitchFamily="18" charset="0"/>
              </a:rPr>
              <a:t>Sönnichsen&amp;Partner</a:t>
            </a:r>
            <a:endParaRPr lang="de-DE" sz="1600" b="1" dirty="0">
              <a:latin typeface="Arial" charset="0"/>
              <a:cs typeface="Times New Roman" pitchFamily="18" charset="0"/>
            </a:endParaRPr>
          </a:p>
          <a:p>
            <a:pPr algn="r" eaLnBrk="0" hangingPunct="0">
              <a:lnSpc>
                <a:spcPct val="11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de-DE" sz="1600" b="1" dirty="0">
                <a:latin typeface="Arial" charset="0"/>
                <a:cs typeface="Times New Roman" pitchFamily="18" charset="0"/>
              </a:rPr>
              <a:t>Schwarzer Weg 8</a:t>
            </a:r>
            <a:br>
              <a:rPr lang="de-DE" sz="1600" b="1" dirty="0">
                <a:latin typeface="Arial" charset="0"/>
                <a:cs typeface="Times New Roman" pitchFamily="18" charset="0"/>
              </a:rPr>
            </a:br>
            <a:r>
              <a:rPr lang="de-DE" sz="1600" b="1" dirty="0">
                <a:latin typeface="Arial" charset="0"/>
                <a:cs typeface="Times New Roman" pitchFamily="18" charset="0"/>
              </a:rPr>
              <a:t>32423 Minden</a:t>
            </a:r>
            <a:br>
              <a:rPr lang="de-DE" sz="1600" b="1" dirty="0">
                <a:latin typeface="Arial" charset="0"/>
                <a:cs typeface="Times New Roman" pitchFamily="18" charset="0"/>
              </a:rPr>
            </a:br>
            <a:r>
              <a:rPr lang="de-DE" sz="1600" b="1" dirty="0">
                <a:latin typeface="Arial" charset="0"/>
                <a:cs typeface="Times New Roman" pitchFamily="18" charset="0"/>
              </a:rPr>
              <a:t>0571-45226</a:t>
            </a:r>
          </a:p>
          <a:p>
            <a:pPr algn="r" eaLnBrk="0" hangingPunct="0">
              <a:lnSpc>
                <a:spcPct val="11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de-DE" sz="1600" b="1" dirty="0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de-DE" sz="1600" b="1" dirty="0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</a:br>
            <a:r>
              <a:rPr lang="de-DE" sz="1600" b="1" dirty="0">
                <a:latin typeface="Arial" charset="0"/>
                <a:cs typeface="Times New Roman" pitchFamily="18" charset="0"/>
              </a:rPr>
              <a:t>www.soe-ing.de</a:t>
            </a:r>
          </a:p>
          <a:p>
            <a:pPr algn="r" eaLnBrk="0" hangingPunct="0">
              <a:lnSpc>
                <a:spcPct val="11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de-DE" sz="1600" b="1" dirty="0" smtClean="0">
                <a:latin typeface="Arial" charset="0"/>
                <a:cs typeface="Times New Roman" pitchFamily="18" charset="0"/>
              </a:rPr>
              <a:t>post@soe-ing.de</a:t>
            </a:r>
            <a:endParaRPr lang="de-DE" sz="1600" dirty="0">
              <a:latin typeface="Futur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89"/>
          <p:cNvSpPr>
            <a:spLocks noChangeArrowheads="1"/>
          </p:cNvSpPr>
          <p:nvPr/>
        </p:nvSpPr>
        <p:spPr bwMode="auto">
          <a:xfrm>
            <a:off x="800100" y="1457325"/>
            <a:ext cx="78867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1. </a:t>
            </a:r>
            <a:r>
              <a:rPr lang="de-DE" sz="3200" dirty="0" err="1" smtClean="0">
                <a:latin typeface="Arial" charset="0"/>
                <a:cs typeface="Times New Roman" pitchFamily="18" charset="0"/>
              </a:rPr>
              <a:t>Grundwassermonitoring</a:t>
            </a:r>
            <a:endParaRPr lang="de-DE" sz="3200" dirty="0" smtClean="0">
              <a:latin typeface="Arial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2. Kommission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3. Probestaue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4. </a:t>
            </a:r>
            <a:r>
              <a:rPr lang="de-DE" sz="3200" dirty="0" err="1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Befliegung</a:t>
            </a:r>
            <a:endParaRPr lang="de-DE" sz="3200" dirty="0" smtClean="0">
              <a:solidFill>
                <a:schemeClr val="tx1">
                  <a:lumMod val="50000"/>
                </a:schemeClr>
              </a:solidFill>
              <a:latin typeface="Arial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5. Grundwassermodell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6. Landwirtschaftliches und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	Landschaftsökologisches Gutachten 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sz="3200" dirty="0" smtClean="0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1619250"/>
            <a:ext cx="609600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720000" tIns="44450" rIns="90488" bIns="44450">
            <a:spAutoFit/>
          </a:bodyPr>
          <a:lstStyle/>
          <a:p>
            <a:pPr marL="609600" indent="-609600" eaLnBrk="0" hangingPunct="0">
              <a:lnSpc>
                <a:spcPct val="125000"/>
              </a:lnSpc>
              <a:spcBef>
                <a:spcPct val="30000"/>
              </a:spcBef>
              <a:buFont typeface="CommonBullets" pitchFamily="34" charset="2"/>
              <a:buAutoNum type="arabicPeriod"/>
            </a:pPr>
            <a:r>
              <a:rPr lang="en-US">
                <a:latin typeface="Arial" pitchFamily="34" charset="0"/>
              </a:rPr>
              <a:t>Texte, Beschreibungen, Schriftfelder: Arial 24 pt </a:t>
            </a:r>
            <a:endParaRPr lang="en-US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0"/>
            <a:ext cx="9144000" cy="609600"/>
          </a:xfrm>
          <a:noFill/>
          <a:ln>
            <a:miter lim="800000"/>
            <a:headEnd/>
            <a:tailEnd/>
          </a:ln>
        </p:spPr>
        <p:txBody>
          <a:bodyPr vert="horz" wrap="square" lIns="72000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800" b="1">
                <a:solidFill>
                  <a:schemeClr val="tx1"/>
                </a:solidFill>
                <a:effectLst/>
              </a:rPr>
              <a:t>Übersichtskarte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685800" y="2909888"/>
            <a:ext cx="501650" cy="519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de-DE" sz="2800" b="1">
                <a:solidFill>
                  <a:srgbClr val="33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pitchFamily="18" charset="0"/>
                <a:sym typeface="Wingdings" pitchFamily="2" charset="2"/>
              </a:rPr>
              <a:t></a:t>
            </a: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685800" y="3733800"/>
            <a:ext cx="50165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de-DE" sz="28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pitchFamily="18" charset="0"/>
                <a:sym typeface="Wingdings" pitchFamily="2" charset="2"/>
              </a:rPr>
              <a:t></a:t>
            </a:r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85800"/>
            <a:ext cx="9144000" cy="54371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5368" name="Oval 8"/>
          <p:cNvSpPr>
            <a:spLocks noChangeArrowheads="1"/>
          </p:cNvSpPr>
          <p:nvPr/>
        </p:nvSpPr>
        <p:spPr bwMode="auto">
          <a:xfrm>
            <a:off x="7848600" y="2667000"/>
            <a:ext cx="228600" cy="242888"/>
          </a:xfrm>
          <a:prstGeom prst="ellipse">
            <a:avLst/>
          </a:prstGeom>
          <a:solidFill>
            <a:srgbClr val="FF00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5369" name="Oval 9"/>
          <p:cNvSpPr>
            <a:spLocks noChangeArrowheads="1"/>
          </p:cNvSpPr>
          <p:nvPr/>
        </p:nvSpPr>
        <p:spPr bwMode="auto">
          <a:xfrm>
            <a:off x="8534400" y="3186113"/>
            <a:ext cx="228600" cy="242887"/>
          </a:xfrm>
          <a:prstGeom prst="ellipse">
            <a:avLst/>
          </a:prstGeom>
          <a:solidFill>
            <a:srgbClr val="FF00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5370" name="Oval 10"/>
          <p:cNvSpPr>
            <a:spLocks noChangeArrowheads="1"/>
          </p:cNvSpPr>
          <p:nvPr/>
        </p:nvSpPr>
        <p:spPr bwMode="auto">
          <a:xfrm>
            <a:off x="3581400" y="1066800"/>
            <a:ext cx="228600" cy="242888"/>
          </a:xfrm>
          <a:prstGeom prst="ellipse">
            <a:avLst/>
          </a:prstGeom>
          <a:solidFill>
            <a:srgbClr val="FF00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5371" name="Oval 11"/>
          <p:cNvSpPr>
            <a:spLocks noChangeArrowheads="1"/>
          </p:cNvSpPr>
          <p:nvPr/>
        </p:nvSpPr>
        <p:spPr bwMode="auto">
          <a:xfrm>
            <a:off x="5105400" y="1187450"/>
            <a:ext cx="228600" cy="242888"/>
          </a:xfrm>
          <a:prstGeom prst="ellipse">
            <a:avLst/>
          </a:prstGeom>
          <a:solidFill>
            <a:srgbClr val="FF00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5372" name="Oval 12"/>
          <p:cNvSpPr>
            <a:spLocks noChangeArrowheads="1"/>
          </p:cNvSpPr>
          <p:nvPr/>
        </p:nvSpPr>
        <p:spPr bwMode="auto">
          <a:xfrm>
            <a:off x="5867400" y="1676400"/>
            <a:ext cx="228600" cy="242888"/>
          </a:xfrm>
          <a:prstGeom prst="ellipse">
            <a:avLst/>
          </a:prstGeom>
          <a:solidFill>
            <a:srgbClr val="FF00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5373" name="Oval 13"/>
          <p:cNvSpPr>
            <a:spLocks noChangeArrowheads="1"/>
          </p:cNvSpPr>
          <p:nvPr/>
        </p:nvSpPr>
        <p:spPr bwMode="auto">
          <a:xfrm>
            <a:off x="2590800" y="1187450"/>
            <a:ext cx="228600" cy="242888"/>
          </a:xfrm>
          <a:prstGeom prst="ellipse">
            <a:avLst/>
          </a:prstGeom>
          <a:solidFill>
            <a:srgbClr val="FF00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5377" name="Rectangle 17"/>
          <p:cNvSpPr>
            <a:spLocks noChangeArrowheads="1"/>
          </p:cNvSpPr>
          <p:nvPr/>
        </p:nvSpPr>
        <p:spPr bwMode="auto">
          <a:xfrm rot="1380000">
            <a:off x="4208463" y="2057400"/>
            <a:ext cx="37750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b="1">
                <a:solidFill>
                  <a:schemeClr val="bg2"/>
                </a:solidFill>
                <a:latin typeface="Arial" pitchFamily="34" charset="0"/>
              </a:rPr>
              <a:t>WAF – Rheda: 30 km</a:t>
            </a:r>
            <a:endParaRPr lang="de-DE" b="1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15381" name="Line 21"/>
          <p:cNvSpPr>
            <a:spLocks noChangeShapeType="1"/>
          </p:cNvSpPr>
          <p:nvPr/>
        </p:nvSpPr>
        <p:spPr bwMode="auto">
          <a:xfrm flipH="1">
            <a:off x="1187450" y="1619250"/>
            <a:ext cx="3203575" cy="57150"/>
          </a:xfrm>
          <a:prstGeom prst="line">
            <a:avLst/>
          </a:prstGeom>
          <a:noFill/>
          <a:ln w="25400" cap="sq">
            <a:solidFill>
              <a:schemeClr val="bg2"/>
            </a:solidFill>
            <a:round/>
            <a:headEnd type="none" w="sm" len="sm"/>
            <a:tailEnd type="triangle" w="med" len="lg"/>
          </a:ln>
          <a:effectLst/>
        </p:spPr>
        <p:txBody>
          <a:bodyPr wrap="none"/>
          <a:lstStyle/>
          <a:p>
            <a:endParaRPr lang="de-DE"/>
          </a:p>
        </p:txBody>
      </p:sp>
      <p:sp>
        <p:nvSpPr>
          <p:cNvPr id="15382" name="Line 22"/>
          <p:cNvSpPr>
            <a:spLocks noChangeShapeType="1"/>
          </p:cNvSpPr>
          <p:nvPr/>
        </p:nvSpPr>
        <p:spPr bwMode="auto">
          <a:xfrm>
            <a:off x="7323138" y="2909888"/>
            <a:ext cx="1062037" cy="2593975"/>
          </a:xfrm>
          <a:prstGeom prst="line">
            <a:avLst/>
          </a:prstGeom>
          <a:noFill/>
          <a:ln w="25400" cap="sq">
            <a:solidFill>
              <a:schemeClr val="bg2"/>
            </a:solidFill>
            <a:round/>
            <a:headEnd type="none" w="sm" len="sm"/>
            <a:tailEnd type="triangle" w="med" len="lg"/>
          </a:ln>
          <a:effectLst/>
        </p:spPr>
        <p:txBody>
          <a:bodyPr wrap="none"/>
          <a:lstStyle/>
          <a:p>
            <a:endParaRPr lang="de-DE"/>
          </a:p>
        </p:txBody>
      </p:sp>
      <p:sp>
        <p:nvSpPr>
          <p:cNvPr id="15392" name="Oval 32"/>
          <p:cNvSpPr>
            <a:spLocks noChangeArrowheads="1"/>
          </p:cNvSpPr>
          <p:nvPr/>
        </p:nvSpPr>
        <p:spPr bwMode="auto">
          <a:xfrm>
            <a:off x="6362700" y="1995488"/>
            <a:ext cx="228600" cy="242887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5393" name="Oval 33"/>
          <p:cNvSpPr>
            <a:spLocks noChangeArrowheads="1"/>
          </p:cNvSpPr>
          <p:nvPr/>
        </p:nvSpPr>
        <p:spPr bwMode="auto">
          <a:xfrm>
            <a:off x="6991350" y="2309813"/>
            <a:ext cx="228600" cy="242887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5394" name="Oval 34"/>
          <p:cNvSpPr>
            <a:spLocks noChangeArrowheads="1"/>
          </p:cNvSpPr>
          <p:nvPr/>
        </p:nvSpPr>
        <p:spPr bwMode="auto">
          <a:xfrm>
            <a:off x="8686800" y="4067175"/>
            <a:ext cx="228600" cy="24288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Clipboard01.jpg"/>
          <p:cNvPicPr>
            <a:picLocks noChangeAspect="1"/>
          </p:cNvPicPr>
          <p:nvPr/>
        </p:nvPicPr>
        <p:blipFill>
          <a:blip r:embed="rId2" cstate="print"/>
          <a:srcRect l="4160" t="3595" r="14271" b="7102"/>
          <a:stretch>
            <a:fillRect/>
          </a:stretch>
        </p:blipFill>
        <p:spPr>
          <a:xfrm>
            <a:off x="704550" y="1320176"/>
            <a:ext cx="7705021" cy="4885362"/>
          </a:xfrm>
          <a:prstGeom prst="rect">
            <a:avLst/>
          </a:prstGeom>
        </p:spPr>
      </p:pic>
      <p:sp>
        <p:nvSpPr>
          <p:cNvPr id="6" name="Rectangle 1089"/>
          <p:cNvSpPr>
            <a:spLocks noChangeArrowheads="1"/>
          </p:cNvSpPr>
          <p:nvPr/>
        </p:nvSpPr>
        <p:spPr bwMode="auto">
          <a:xfrm>
            <a:off x="228600" y="536575"/>
            <a:ext cx="57626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err="1" smtClean="0">
                <a:latin typeface="Arial" charset="0"/>
                <a:cs typeface="Times New Roman" pitchFamily="18" charset="0"/>
              </a:rPr>
              <a:t>Grundwassermonitoring</a:t>
            </a:r>
            <a:endParaRPr lang="de-DE" sz="3200" dirty="0" smtClean="0">
              <a:latin typeface="Arial" charset="0"/>
              <a:cs typeface="Times New Roman" pitchFamily="18" charset="0"/>
            </a:endParaRPr>
          </a:p>
        </p:txBody>
      </p:sp>
      <p:sp>
        <p:nvSpPr>
          <p:cNvPr id="5" name="Rectangle 48"/>
          <p:cNvSpPr txBox="1">
            <a:spLocks noChangeArrowheads="1"/>
          </p:cNvSpPr>
          <p:nvPr/>
        </p:nvSpPr>
        <p:spPr bwMode="auto">
          <a:xfrm>
            <a:off x="704848" y="5700713"/>
            <a:ext cx="7704723" cy="523220"/>
          </a:xfrm>
          <a:prstGeom prst="rect">
            <a:avLst/>
          </a:prstGeom>
          <a:solidFill>
            <a:schemeClr val="bg2">
              <a:lumMod val="85000"/>
              <a:lumOff val="15000"/>
              <a:alpha val="64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err="1" smtClean="0">
                <a:latin typeface="+mj-lt"/>
                <a:cs typeface="Arial" pitchFamily="34" charset="0"/>
              </a:rPr>
              <a:t>Grundwassermonitoring</a:t>
            </a:r>
            <a:endParaRPr lang="en-US" sz="2800" dirty="0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89"/>
          <p:cNvSpPr>
            <a:spLocks noChangeArrowheads="1"/>
          </p:cNvSpPr>
          <p:nvPr/>
        </p:nvSpPr>
        <p:spPr bwMode="auto">
          <a:xfrm>
            <a:off x="0" y="1627294"/>
            <a:ext cx="914400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err="1" smtClean="0">
                <a:latin typeface="Arial" charset="0"/>
                <a:cs typeface="Times New Roman" pitchFamily="18" charset="0"/>
              </a:rPr>
              <a:t>Messnetz</a:t>
            </a:r>
            <a:r>
              <a:rPr lang="de-DE" sz="3200" dirty="0" smtClean="0">
                <a:latin typeface="Arial" charset="0"/>
                <a:cs typeface="Times New Roman" pitchFamily="18" charset="0"/>
              </a:rPr>
              <a:t>:</a:t>
            </a: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28 </a:t>
            </a:r>
            <a:r>
              <a:rPr lang="de-DE" sz="3200" dirty="0" err="1" smtClean="0">
                <a:latin typeface="Arial" charset="0"/>
                <a:cs typeface="Times New Roman" pitchFamily="18" charset="0"/>
              </a:rPr>
              <a:t>Grundwassermessstellen</a:t>
            </a:r>
            <a:endParaRPr lang="de-DE" sz="3200" dirty="0" smtClean="0">
              <a:latin typeface="Arial" charset="0"/>
              <a:cs typeface="Times New Roman" pitchFamily="18" charset="0"/>
            </a:endParaRP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17 Pegel</a:t>
            </a: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2 </a:t>
            </a:r>
            <a:r>
              <a:rPr lang="de-DE" sz="3200" dirty="0" err="1" smtClean="0">
                <a:latin typeface="Arial" charset="0"/>
                <a:cs typeface="Times New Roman" pitchFamily="18" charset="0"/>
              </a:rPr>
              <a:t>Niederschlagsmessstellen</a:t>
            </a:r>
            <a:r>
              <a:rPr lang="de-DE" sz="3200" dirty="0" smtClean="0">
                <a:latin typeface="Arial" charset="0"/>
                <a:cs typeface="Times New Roman" pitchFamily="18" charset="0"/>
              </a:rPr>
              <a:t> </a:t>
            </a:r>
          </a:p>
          <a:p>
            <a:pPr marL="1828800" lvl="3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err="1" smtClean="0">
                <a:latin typeface="Arial" charset="0"/>
                <a:cs typeface="Times New Roman" pitchFamily="18" charset="0"/>
              </a:rPr>
              <a:t>Messzeitraum</a:t>
            </a:r>
            <a:r>
              <a:rPr lang="de-DE" sz="3200" dirty="0" smtClean="0">
                <a:latin typeface="Arial" charset="0"/>
                <a:cs typeface="Times New Roman" pitchFamily="18" charset="0"/>
              </a:rPr>
              <a:t>: März 2013 - Dez 2016</a:t>
            </a:r>
          </a:p>
        </p:txBody>
      </p:sp>
      <p:sp>
        <p:nvSpPr>
          <p:cNvPr id="3" name="Rectangle 1089"/>
          <p:cNvSpPr>
            <a:spLocks noChangeArrowheads="1"/>
          </p:cNvSpPr>
          <p:nvPr/>
        </p:nvSpPr>
        <p:spPr bwMode="auto">
          <a:xfrm>
            <a:off x="228600" y="536575"/>
            <a:ext cx="57626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err="1" smtClean="0">
                <a:latin typeface="Arial" charset="0"/>
                <a:cs typeface="Times New Roman" pitchFamily="18" charset="0"/>
              </a:rPr>
              <a:t>Grundwassermonitoring</a:t>
            </a:r>
            <a:endParaRPr lang="de-DE" sz="3200" dirty="0" smtClean="0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4235" y="2476501"/>
            <a:ext cx="3433017" cy="374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1089"/>
          <p:cNvSpPr>
            <a:spLocks noChangeArrowheads="1"/>
          </p:cNvSpPr>
          <p:nvPr/>
        </p:nvSpPr>
        <p:spPr bwMode="auto">
          <a:xfrm>
            <a:off x="228600" y="536575"/>
            <a:ext cx="57626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err="1" smtClean="0">
                <a:latin typeface="Arial" charset="0"/>
                <a:cs typeface="Times New Roman" pitchFamily="18" charset="0"/>
              </a:rPr>
              <a:t>Grundwassermonitoring</a:t>
            </a:r>
            <a:endParaRPr lang="de-DE" sz="3200" dirty="0" smtClean="0">
              <a:latin typeface="Arial" charset="0"/>
              <a:cs typeface="Times New Roman" pitchFamily="18" charset="0"/>
            </a:endParaRPr>
          </a:p>
        </p:txBody>
      </p:sp>
      <p:sp>
        <p:nvSpPr>
          <p:cNvPr id="5" name="Rectangle 48"/>
          <p:cNvSpPr txBox="1">
            <a:spLocks noChangeArrowheads="1"/>
          </p:cNvSpPr>
          <p:nvPr/>
        </p:nvSpPr>
        <p:spPr bwMode="auto">
          <a:xfrm>
            <a:off x="424234" y="5765408"/>
            <a:ext cx="3570792" cy="461665"/>
          </a:xfrm>
          <a:prstGeom prst="rect">
            <a:avLst/>
          </a:prstGeom>
          <a:solidFill>
            <a:schemeClr val="bg2">
              <a:lumMod val="85000"/>
              <a:lumOff val="15000"/>
              <a:alpha val="64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j-lt"/>
                <a:cs typeface="Arial" pitchFamily="34" charset="0"/>
              </a:rPr>
              <a:t>Grundwassermessstelle</a:t>
            </a:r>
            <a:endParaRPr lang="en-US" dirty="0">
              <a:latin typeface="+mj-lt"/>
              <a:cs typeface="Arial" pitchFamily="34" charset="0"/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890251" y="2476501"/>
            <a:ext cx="4996574" cy="3747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48"/>
          <p:cNvSpPr txBox="1">
            <a:spLocks noChangeArrowheads="1"/>
          </p:cNvSpPr>
          <p:nvPr/>
        </p:nvSpPr>
        <p:spPr bwMode="auto">
          <a:xfrm>
            <a:off x="3880726" y="5762267"/>
            <a:ext cx="4996574" cy="461665"/>
          </a:xfrm>
          <a:prstGeom prst="rect">
            <a:avLst/>
          </a:prstGeom>
          <a:solidFill>
            <a:schemeClr val="bg2">
              <a:lumMod val="85000"/>
              <a:lumOff val="15000"/>
              <a:alpha val="64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j-lt"/>
                <a:cs typeface="Arial" pitchFamily="34" charset="0"/>
              </a:rPr>
              <a:t>Pegel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89"/>
          <p:cNvSpPr>
            <a:spLocks noChangeArrowheads="1"/>
          </p:cNvSpPr>
          <p:nvPr/>
        </p:nvSpPr>
        <p:spPr bwMode="auto">
          <a:xfrm>
            <a:off x="228600" y="536575"/>
            <a:ext cx="57626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err="1" smtClean="0">
                <a:latin typeface="Arial" charset="0"/>
                <a:cs typeface="Times New Roman" pitchFamily="18" charset="0"/>
              </a:rPr>
              <a:t>Grundwassermonitoring</a:t>
            </a:r>
            <a:endParaRPr lang="de-DE" sz="3200" dirty="0" smtClean="0">
              <a:latin typeface="Arial" charset="0"/>
              <a:cs typeface="Times New Roman" pitchFamily="18" charset="0"/>
            </a:endParaRPr>
          </a:p>
        </p:txBody>
      </p:sp>
      <p:pic>
        <p:nvPicPr>
          <p:cNvPr id="4" name="Grafik 5" descr="TerraTransfer_Messstellenliste_2013-05-2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49" y="1170686"/>
            <a:ext cx="7329586" cy="5131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8"/>
          <p:cNvSpPr txBox="1">
            <a:spLocks noChangeArrowheads="1"/>
          </p:cNvSpPr>
          <p:nvPr/>
        </p:nvSpPr>
        <p:spPr bwMode="auto">
          <a:xfrm>
            <a:off x="666749" y="5830725"/>
            <a:ext cx="7329585" cy="461665"/>
          </a:xfrm>
          <a:prstGeom prst="rect">
            <a:avLst/>
          </a:prstGeom>
          <a:solidFill>
            <a:schemeClr val="bg2">
              <a:lumMod val="85000"/>
              <a:lumOff val="15000"/>
              <a:alpha val="64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j-lt"/>
                <a:cs typeface="Arial" pitchFamily="34" charset="0"/>
              </a:rPr>
              <a:t>Messwerte</a:t>
            </a:r>
            <a:r>
              <a:rPr lang="en-US" dirty="0" smtClean="0">
                <a:latin typeface="+mj-lt"/>
                <a:cs typeface="Arial" pitchFamily="34" charset="0"/>
              </a:rPr>
              <a:t> </a:t>
            </a:r>
            <a:r>
              <a:rPr lang="en-US" dirty="0" err="1" smtClean="0">
                <a:latin typeface="+mj-lt"/>
                <a:cs typeface="Arial" pitchFamily="34" charset="0"/>
              </a:rPr>
              <a:t>im</a:t>
            </a:r>
            <a:r>
              <a:rPr lang="en-US" dirty="0" smtClean="0">
                <a:latin typeface="+mj-lt"/>
                <a:cs typeface="Arial" pitchFamily="34" charset="0"/>
              </a:rPr>
              <a:t> Internet </a:t>
            </a:r>
            <a:r>
              <a:rPr lang="en-US" dirty="0" err="1" smtClean="0">
                <a:latin typeface="+mj-lt"/>
                <a:cs typeface="Arial" pitchFamily="34" charset="0"/>
              </a:rPr>
              <a:t>abrufbar</a:t>
            </a:r>
            <a:endParaRPr lang="en-US" dirty="0">
              <a:latin typeface="+mj-lt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9290" t="16639" r="18588" b="18736"/>
          <a:stretch>
            <a:fillRect/>
          </a:stretch>
        </p:blipFill>
        <p:spPr bwMode="auto">
          <a:xfrm>
            <a:off x="4898571" y="1170686"/>
            <a:ext cx="3097764" cy="231399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89"/>
          <p:cNvSpPr>
            <a:spLocks noChangeArrowheads="1"/>
          </p:cNvSpPr>
          <p:nvPr/>
        </p:nvSpPr>
        <p:spPr bwMode="auto">
          <a:xfrm>
            <a:off x="800100" y="1457325"/>
            <a:ext cx="78867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1. </a:t>
            </a:r>
            <a:r>
              <a:rPr lang="de-DE" sz="3200" dirty="0" err="1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Grundwassermonitoring</a:t>
            </a:r>
            <a:endParaRPr lang="de-DE" sz="3200" dirty="0" smtClean="0">
              <a:solidFill>
                <a:schemeClr val="tx1">
                  <a:lumMod val="50000"/>
                </a:schemeClr>
              </a:solidFill>
              <a:latin typeface="Arial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latin typeface="Arial" charset="0"/>
                <a:cs typeface="Times New Roman" pitchFamily="18" charset="0"/>
              </a:rPr>
              <a:t>2. Kommission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3. Probestaue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4. </a:t>
            </a:r>
            <a:r>
              <a:rPr lang="de-DE" sz="3200" dirty="0" err="1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Befliegung</a:t>
            </a:r>
            <a:endParaRPr lang="de-DE" sz="3200" dirty="0" smtClean="0">
              <a:solidFill>
                <a:schemeClr val="tx1">
                  <a:lumMod val="50000"/>
                </a:schemeClr>
              </a:solidFill>
              <a:latin typeface="Arial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5. Grundwassermodell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6. Landwirtschaftliches und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r>
              <a:rPr lang="de-DE" sz="32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	Landschaftsökologisches Gutachten </a:t>
            </a:r>
          </a:p>
          <a:p>
            <a:pPr marL="457200" indent="-457200" eaLnBrk="0" hangingPunct="0">
              <a:lnSpc>
                <a:spcPct val="125000"/>
              </a:lnSpc>
              <a:spcBef>
                <a:spcPct val="10000"/>
              </a:spcBef>
            </a:pPr>
            <a:endParaRPr lang="de-DE" sz="3200" dirty="0" smtClean="0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-Präsentation-hintergrund-dunkel_2010-01-15">
  <a:themeElements>
    <a:clrScheme name="vo-Präsentation-hintergrund-dunkel_2010-01-15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vo-Präsentation-hintergrund-dunkel_2010-01-15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none" w="sm" len="sm"/>
        </a:ln>
        <a:effectLst/>
      </a:spPr>
      <a:bodyPr/>
      <a:lstStyle/>
    </a:lnDef>
  </a:objectDefaults>
  <a:extraClrSchemeLst>
    <a:extraClrScheme>
      <a:clrScheme name="vo-Präsentation-hintergrund-dunkel_2010-01-15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-Präsentation-hintergrund-dunkel_2010-01-15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-Präsentation-hintergrund-dunkel_2010-01-15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-Präsentation-hintergrund-dunkel_2010-01-15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-Präsentation-hintergrund-dunkel_2010-01-15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Z:\QMS\4-VO_Unterlagen\Allgemein\vo-Präsentation-hintergrund-dunkel_2010-01-15.pot</Template>
  <TotalTime>0</TotalTime>
  <Words>359</Words>
  <Application>Microsoft Office PowerPoint</Application>
  <PresentationFormat>Bildschirmpräsentation (4:3)</PresentationFormat>
  <Paragraphs>149</Paragraphs>
  <Slides>23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4" baseType="lpstr">
      <vt:lpstr>vo-Präsentation-hintergrund-dunkel_2010-01-15</vt:lpstr>
      <vt:lpstr>PowerPoint-Präsentation</vt:lpstr>
      <vt:lpstr>PowerPoint-Präsentation</vt:lpstr>
      <vt:lpstr>PowerPoint-Präsentation</vt:lpstr>
      <vt:lpstr>Übersichtskarte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soe-ing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hanna</dc:creator>
  <cp:lastModifiedBy>Aulich, Meike</cp:lastModifiedBy>
  <cp:revision>727</cp:revision>
  <dcterms:created xsi:type="dcterms:W3CDTF">2010-09-08T14:18:51Z</dcterms:created>
  <dcterms:modified xsi:type="dcterms:W3CDTF">2017-04-24T06:44:33Z</dcterms:modified>
</cp:coreProperties>
</file>