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0" r:id="rId3"/>
    <p:sldId id="269" r:id="rId4"/>
    <p:sldId id="265" r:id="rId5"/>
    <p:sldId id="266" r:id="rId6"/>
    <p:sldId id="273" r:id="rId7"/>
    <p:sldId id="276" r:id="rId8"/>
    <p:sldId id="261" r:id="rId9"/>
    <p:sldId id="274" r:id="rId10"/>
    <p:sldId id="275" r:id="rId11"/>
    <p:sldId id="277" r:id="rId12"/>
    <p:sldId id="278" r:id="rId13"/>
    <p:sldId id="284" r:id="rId14"/>
    <p:sldId id="285" r:id="rId15"/>
    <p:sldId id="286" r:id="rId16"/>
    <p:sldId id="287" r:id="rId17"/>
    <p:sldId id="282" r:id="rId18"/>
    <p:sldId id="283" r:id="rId19"/>
    <p:sldId id="281" r:id="rId20"/>
    <p:sldId id="290" r:id="rId21"/>
    <p:sldId id="288" r:id="rId22"/>
    <p:sldId id="289" r:id="rId23"/>
    <p:sldId id="260" r:id="rId24"/>
    <p:sldId id="271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D1E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2EFFD-E4B9-4DE7-8950-F1BAEAB0C432}" type="datetimeFigureOut">
              <a:rPr lang="de-DE" smtClean="0"/>
              <a:t>24.04.2017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F785E-23B2-4817-AEFE-A6A19B6D1E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07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9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9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9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9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98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9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9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9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F785E-23B2-4817-AEFE-A6A19B6D1E3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9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/>
            </a:lvl1pPr>
          </a:lstStyle>
          <a:p>
            <a:pPr algn="r"/>
            <a:r>
              <a:rPr lang="de-DE" dirty="0" smtClean="0"/>
              <a:t>Annette </a:t>
            </a:r>
            <a:r>
              <a:rPr lang="de-DE" dirty="0" err="1" smtClean="0"/>
              <a:t>Pagenkämper</a:t>
            </a:r>
            <a:r>
              <a:rPr lang="de-DE" dirty="0" smtClean="0"/>
              <a:t> und Meike Aulich, 11. November 2015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48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400800"/>
            <a:ext cx="63373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 algn="r"/>
            <a:r>
              <a:rPr lang="de-DE" dirty="0" smtClean="0"/>
              <a:t>Annette </a:t>
            </a:r>
            <a:r>
              <a:rPr lang="de-DE" dirty="0" err="1" smtClean="0"/>
              <a:t>Pagenkämper</a:t>
            </a:r>
            <a:r>
              <a:rPr lang="de-DE" dirty="0" smtClean="0"/>
              <a:t> und Meike Aulich, 11. November 2015</a:t>
            </a:r>
            <a:endParaRPr lang="de-DE" dirty="0"/>
          </a:p>
        </p:txBody>
      </p:sp>
      <p:pic>
        <p:nvPicPr>
          <p:cNvPr id="4" name="Picture 3" descr="Logo_aktuel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55360" y="5949280"/>
            <a:ext cx="145896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54" y="1934834"/>
            <a:ext cx="5256584" cy="3942438"/>
          </a:xfrm>
          <a:prstGeom prst="rect">
            <a:avLst/>
          </a:prstGeom>
        </p:spPr>
      </p:pic>
      <p:sp>
        <p:nvSpPr>
          <p:cNvPr id="25604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800620" y="549275"/>
            <a:ext cx="7558088" cy="3094038"/>
          </a:xfrm>
          <a:prstGeom prst="rect">
            <a:avLst/>
          </a:prstGeom>
          <a:noFill/>
          <a:extLst/>
        </p:spPr>
        <p:txBody>
          <a:bodyPr/>
          <a:lstStyle/>
          <a:p>
            <a:r>
              <a:rPr lang="de-DE" altLang="de-DE" dirty="0" smtClean="0"/>
              <a:t>„Neuer Emswasserspiegel“</a:t>
            </a:r>
            <a:br>
              <a:rPr lang="de-DE" altLang="de-DE" dirty="0" smtClean="0"/>
            </a:br>
            <a:r>
              <a:rPr lang="de-DE" altLang="de-DE" dirty="0" smtClean="0"/>
              <a:t>Grundwassermodell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51720" y="623731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Meike Aulich, </a:t>
            </a:r>
            <a:r>
              <a:rPr lang="de-DE" dirty="0" smtClean="0"/>
              <a:t>SG 4.4.2, Kultur- und Wasserbau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" y="1197280"/>
            <a:ext cx="6947915" cy="4934516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Modellaufbau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3D- Strömungsmodell als Dreiecksnetz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519.552 Dreieckselemente, jeweils 3 Lagen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Gesamt: 1.558.656 Elemente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Elementgrößen </a:t>
            </a:r>
            <a:r>
              <a:rPr lang="de-DE" altLang="de-DE" dirty="0"/>
              <a:t>2-3 m (Wehre</a:t>
            </a:r>
            <a:r>
              <a:rPr lang="de-DE" altLang="de-DE" dirty="0" smtClean="0"/>
              <a:t>) </a:t>
            </a:r>
            <a:br>
              <a:rPr lang="de-DE" altLang="de-DE" dirty="0" smtClean="0"/>
            </a:br>
            <a:r>
              <a:rPr lang="de-DE" altLang="de-DE" dirty="0" smtClean="0"/>
              <a:t>			    100 </a:t>
            </a:r>
            <a:r>
              <a:rPr lang="de-DE" altLang="de-DE" dirty="0"/>
              <a:t>m (Rand</a:t>
            </a:r>
            <a:r>
              <a:rPr lang="de-DE" altLang="de-DE" dirty="0" smtClean="0"/>
              <a:t>)</a:t>
            </a:r>
            <a:endParaRPr lang="de-DE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241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err="1"/>
              <a:t>Kalibierung</a:t>
            </a:r>
            <a:r>
              <a:rPr lang="de-DE" altLang="de-DE" dirty="0"/>
              <a:t> anhand von Stichtagsmessung 08/2014 mit guten Ergebnissen 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Berechnung einzelner</a:t>
            </a:r>
            <a:br>
              <a:rPr lang="de-DE" altLang="de-DE" dirty="0" smtClean="0"/>
            </a:br>
            <a:r>
              <a:rPr lang="de-DE" altLang="de-DE" dirty="0" smtClean="0"/>
              <a:t>Referenzzustände </a:t>
            </a:r>
            <a:r>
              <a:rPr lang="de-DE" altLang="de-DE" dirty="0"/>
              <a:t>(stationär</a:t>
            </a:r>
            <a:r>
              <a:rPr lang="de-DE" altLang="de-DE" dirty="0" smtClean="0"/>
              <a:t>)</a:t>
            </a:r>
          </a:p>
          <a:p>
            <a:pPr marL="1257300" lvl="2" indent="-457200" eaLnBrk="1" hangingPunct="1">
              <a:buFont typeface="Symbol" panose="05050102010706020507" pitchFamily="18" charset="2"/>
              <a:buChar char="-"/>
            </a:pPr>
            <a:r>
              <a:rPr lang="de-DE" altLang="de-DE" sz="2800" dirty="0" smtClean="0"/>
              <a:t>Sommerstau</a:t>
            </a:r>
          </a:p>
          <a:p>
            <a:pPr marL="1257300" lvl="2" indent="-457200" eaLnBrk="1" hangingPunct="1">
              <a:buFont typeface="Symbol" panose="05050102010706020507" pitchFamily="18" charset="2"/>
              <a:buChar char="-"/>
            </a:pPr>
            <a:r>
              <a:rPr lang="de-DE" altLang="de-DE" sz="2800" dirty="0" smtClean="0"/>
              <a:t>Winterstau</a:t>
            </a:r>
            <a:endParaRPr lang="de-DE" altLang="de-DE" sz="2800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Prognostische </a:t>
            </a:r>
            <a:r>
              <a:rPr lang="de-DE" altLang="de-DE" dirty="0"/>
              <a:t>Berechnungen 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(</a:t>
            </a:r>
            <a:r>
              <a:rPr lang="de-DE" altLang="de-DE" dirty="0"/>
              <a:t>was wäre wenn</a:t>
            </a:r>
            <a:r>
              <a:rPr lang="de-DE" altLang="de-DE" dirty="0" smtClean="0"/>
              <a:t>?)</a:t>
            </a:r>
          </a:p>
          <a:p>
            <a:pPr marL="1257300" lvl="2" indent="-457200" eaLnBrk="1" hangingPunct="1">
              <a:buFont typeface="Symbol" panose="05050102010706020507" pitchFamily="18" charset="2"/>
              <a:buChar char="-"/>
            </a:pPr>
            <a:r>
              <a:rPr lang="de-DE" altLang="de-DE" sz="2800" dirty="0" smtClean="0"/>
              <a:t>Wasserstand MNQ</a:t>
            </a:r>
          </a:p>
          <a:p>
            <a:pPr marL="1257300" lvl="2" indent="-457200" eaLnBrk="1" hangingPunct="1">
              <a:buFont typeface="Symbol" panose="05050102010706020507" pitchFamily="18" charset="2"/>
              <a:buChar char="-"/>
            </a:pPr>
            <a:r>
              <a:rPr lang="de-DE" altLang="de-DE" sz="2800" dirty="0" smtClean="0"/>
              <a:t>Wasserstand Q182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623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/>
          <a:stretch/>
        </p:blipFill>
        <p:spPr>
          <a:xfrm>
            <a:off x="629990" y="1382935"/>
            <a:ext cx="6947915" cy="46198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r="386" b="1344"/>
          <a:stretch/>
        </p:blipFill>
        <p:spPr>
          <a:xfrm>
            <a:off x="777005" y="4599686"/>
            <a:ext cx="1802015" cy="1362567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Grundwasserflurabstände Sommerstau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2252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" y="1347795"/>
            <a:ext cx="6947915" cy="463348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1478"/>
          <a:stretch/>
        </p:blipFill>
        <p:spPr>
          <a:xfrm>
            <a:off x="779260" y="4599686"/>
            <a:ext cx="1802015" cy="1362567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Grundwasserflurabstände Winterstau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6600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08" r="1348" b="470"/>
          <a:stretch/>
        </p:blipFill>
        <p:spPr>
          <a:xfrm>
            <a:off x="641523" y="1401906"/>
            <a:ext cx="6842721" cy="4545424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Sommer - Winter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5160" b="1799"/>
          <a:stretch/>
        </p:blipFill>
        <p:spPr>
          <a:xfrm>
            <a:off x="791910" y="4599686"/>
            <a:ext cx="1691858" cy="12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"/>
          <a:stretch/>
        </p:blipFill>
        <p:spPr>
          <a:xfrm>
            <a:off x="641524" y="1401906"/>
            <a:ext cx="6842720" cy="4545423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Sommer - Winter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5160" b="1799"/>
          <a:stretch/>
        </p:blipFill>
        <p:spPr>
          <a:xfrm>
            <a:off x="791910" y="4599686"/>
            <a:ext cx="1691858" cy="12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1906"/>
            <a:ext cx="6876000" cy="4588575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Sommer - Winter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5160" b="1799"/>
          <a:stretch/>
        </p:blipFill>
        <p:spPr>
          <a:xfrm>
            <a:off x="791910" y="4599686"/>
            <a:ext cx="1691858" cy="12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Problemstellung Sommer:</a:t>
            </a:r>
            <a:br>
              <a:rPr lang="de-DE" altLang="de-DE" dirty="0" smtClean="0"/>
            </a:br>
            <a:r>
              <a:rPr lang="de-DE" altLang="de-DE" dirty="0" smtClean="0"/>
              <a:t>Niedrigerer GW-Stand -&gt; Pflanzenverfügbarkeit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Berechnung:</a:t>
            </a:r>
            <a:br>
              <a:rPr lang="de-DE" altLang="de-DE" dirty="0" smtClean="0"/>
            </a:br>
            <a:r>
              <a:rPr lang="de-DE" altLang="de-DE" dirty="0" smtClean="0"/>
              <a:t>Vergleich Sommerstau mit einem mittleren Niedrigwasserstand (MNQ)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sz="2800" dirty="0" smtClean="0"/>
              <a:t>Kriterium: akzeptabel bei Grundwasserflurabstand &lt; 1,5 m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046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Problemstellung Winter:</a:t>
            </a:r>
            <a:br>
              <a:rPr lang="de-DE" altLang="de-DE" dirty="0" smtClean="0"/>
            </a:br>
            <a:r>
              <a:rPr lang="de-DE" altLang="de-DE" dirty="0" smtClean="0"/>
              <a:t>Höherer GW-Stand -&gt; Befahrbarkeit der landwirtschaftlichen Flächen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Berechnung:</a:t>
            </a:r>
            <a:br>
              <a:rPr lang="de-DE" altLang="de-DE" dirty="0" smtClean="0"/>
            </a:br>
            <a:r>
              <a:rPr lang="de-DE" altLang="de-DE" dirty="0" smtClean="0"/>
              <a:t>Vergleich Winterstau mit einem mittleren Wasserstand (Q183)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sz="2800" dirty="0" smtClean="0"/>
              <a:t>Kriterium: akzeptabel bei </a:t>
            </a:r>
            <a:r>
              <a:rPr lang="de-DE" altLang="de-DE" dirty="0" smtClean="0"/>
              <a:t>Grundwasserflurabstand &gt; </a:t>
            </a:r>
            <a:r>
              <a:rPr lang="de-DE" altLang="de-DE" dirty="0"/>
              <a:t>0,5 </a:t>
            </a:r>
            <a:r>
              <a:rPr lang="de-DE" altLang="de-DE" dirty="0" smtClean="0"/>
              <a:t>m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978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" y="1228320"/>
            <a:ext cx="6947914" cy="48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30886"/>
            <a:ext cx="5832648" cy="4094703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Fragestellung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r>
              <a:rPr lang="de-DE" altLang="de-DE" dirty="0" smtClean="0"/>
              <a:t>Durch Monitoring detaillierte Aussagen im Bereich der GW-Messstellen möglich</a:t>
            </a:r>
            <a:endParaRPr lang="de-DE" altLang="de-DE" dirty="0"/>
          </a:p>
          <a:p>
            <a:pPr marL="400050" lvl="1" indent="0" eaLnBrk="1" hangingPunct="1">
              <a:buNone/>
            </a:pPr>
            <a:endParaRPr lang="de-DE" alt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30932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sp>
        <p:nvSpPr>
          <p:cNvPr id="5" name="Rechteck 4"/>
          <p:cNvSpPr/>
          <p:nvPr/>
        </p:nvSpPr>
        <p:spPr>
          <a:xfrm>
            <a:off x="1187624" y="4952544"/>
            <a:ext cx="4004732" cy="121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31214" y="4836244"/>
            <a:ext cx="47243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Aber was genau passiert </a:t>
            </a:r>
          </a:p>
          <a:p>
            <a:r>
              <a:rPr lang="de-DE" sz="2800" dirty="0" smtClean="0"/>
              <a:t>in den Bereichen, die weiter </a:t>
            </a:r>
          </a:p>
          <a:p>
            <a:r>
              <a:rPr lang="de-DE" sz="2800" dirty="0" smtClean="0"/>
              <a:t>entfernt sind?</a:t>
            </a:r>
            <a:endParaRPr lang="de-DE" sz="2800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2133955" y="3116969"/>
            <a:ext cx="0" cy="470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H="1">
            <a:off x="4919340" y="3866641"/>
            <a:ext cx="260316" cy="443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5940152" y="4900910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1906"/>
            <a:ext cx="6876000" cy="4588575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Winterstau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Sommer - Winter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5160" b="1799"/>
          <a:stretch/>
        </p:blipFill>
        <p:spPr>
          <a:xfrm>
            <a:off x="791910" y="4599686"/>
            <a:ext cx="1691858" cy="12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3" y="1401906"/>
            <a:ext cx="6866914" cy="4588575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Sommerstau - MNQ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Sommer - MNQ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39675"/>
          <a:stretch/>
        </p:blipFill>
        <p:spPr>
          <a:xfrm>
            <a:off x="793361" y="3429000"/>
            <a:ext cx="1156351" cy="24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3" y="1401906"/>
            <a:ext cx="6844053" cy="4588575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Berechnungen Winterstau – Q183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 Differenzen GW-Stand Winter – Q183</a:t>
            </a:r>
            <a:endParaRPr lang="de-DE" altLang="de-DE" sz="28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39675"/>
          <a:stretch/>
        </p:blipFill>
        <p:spPr>
          <a:xfrm>
            <a:off x="793361" y="3429000"/>
            <a:ext cx="1156351" cy="24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Fazit</a:t>
            </a:r>
            <a:endParaRPr lang="de-DE" altLang="de-DE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Die von der Regulierung </a:t>
            </a:r>
            <a:r>
              <a:rPr lang="de-DE" altLang="de-DE" dirty="0"/>
              <a:t>der Stauanlagen beeinflussten </a:t>
            </a:r>
            <a:r>
              <a:rPr lang="de-DE" altLang="de-DE" dirty="0" smtClean="0"/>
              <a:t>Bereiche wurde ermittelt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Zwei mögliche neue Wasserspiegellagen wurden berechnet und ausgewertet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Es kommt stellenweise zu Verbesserungen, stellenweise zu Verschlechterungen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Ergebnisse bilden flächenhafte Grundlage für Gutachten Landwirtschaft und Ökologie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Modell stellt optimales Werkzeug für die weiteren Planungen dar</a:t>
            </a:r>
            <a:endParaRPr lang="de-DE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649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Vielen Dank für Ihre Aufmerksamkeit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52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30886"/>
            <a:ext cx="5832648" cy="4094703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1935480" y="3078480"/>
            <a:ext cx="4381500" cy="2034540"/>
          </a:xfrm>
          <a:custGeom>
            <a:avLst/>
            <a:gdLst>
              <a:gd name="connsiteX0" fmla="*/ 83820 w 4381500"/>
              <a:gd name="connsiteY0" fmla="*/ 381000 h 2034540"/>
              <a:gd name="connsiteX1" fmla="*/ 388620 w 4381500"/>
              <a:gd name="connsiteY1" fmla="*/ 358140 h 2034540"/>
              <a:gd name="connsiteX2" fmla="*/ 701040 w 4381500"/>
              <a:gd name="connsiteY2" fmla="*/ 289560 h 2034540"/>
              <a:gd name="connsiteX3" fmla="*/ 952500 w 4381500"/>
              <a:gd name="connsiteY3" fmla="*/ 266700 h 2034540"/>
              <a:gd name="connsiteX4" fmla="*/ 1455420 w 4381500"/>
              <a:gd name="connsiteY4" fmla="*/ 312420 h 2034540"/>
              <a:gd name="connsiteX5" fmla="*/ 1722120 w 4381500"/>
              <a:gd name="connsiteY5" fmla="*/ 373380 h 2034540"/>
              <a:gd name="connsiteX6" fmla="*/ 2004060 w 4381500"/>
              <a:gd name="connsiteY6" fmla="*/ 487680 h 2034540"/>
              <a:gd name="connsiteX7" fmla="*/ 2247900 w 4381500"/>
              <a:gd name="connsiteY7" fmla="*/ 670560 h 2034540"/>
              <a:gd name="connsiteX8" fmla="*/ 2560320 w 4381500"/>
              <a:gd name="connsiteY8" fmla="*/ 830580 h 2034540"/>
              <a:gd name="connsiteX9" fmla="*/ 2804160 w 4381500"/>
              <a:gd name="connsiteY9" fmla="*/ 982980 h 2034540"/>
              <a:gd name="connsiteX10" fmla="*/ 3169920 w 4381500"/>
              <a:gd name="connsiteY10" fmla="*/ 1165860 h 2034540"/>
              <a:gd name="connsiteX11" fmla="*/ 3421380 w 4381500"/>
              <a:gd name="connsiteY11" fmla="*/ 1249680 h 2034540"/>
              <a:gd name="connsiteX12" fmla="*/ 3665220 w 4381500"/>
              <a:gd name="connsiteY12" fmla="*/ 1409700 h 2034540"/>
              <a:gd name="connsiteX13" fmla="*/ 3840480 w 4381500"/>
              <a:gd name="connsiteY13" fmla="*/ 1615440 h 2034540"/>
              <a:gd name="connsiteX14" fmla="*/ 3985260 w 4381500"/>
              <a:gd name="connsiteY14" fmla="*/ 1783080 h 2034540"/>
              <a:gd name="connsiteX15" fmla="*/ 4076700 w 4381500"/>
              <a:gd name="connsiteY15" fmla="*/ 2034540 h 2034540"/>
              <a:gd name="connsiteX16" fmla="*/ 4312920 w 4381500"/>
              <a:gd name="connsiteY16" fmla="*/ 2019300 h 2034540"/>
              <a:gd name="connsiteX17" fmla="*/ 4381500 w 4381500"/>
              <a:gd name="connsiteY17" fmla="*/ 1943100 h 2034540"/>
              <a:gd name="connsiteX18" fmla="*/ 4358640 w 4381500"/>
              <a:gd name="connsiteY18" fmla="*/ 1722120 h 2034540"/>
              <a:gd name="connsiteX19" fmla="*/ 4320540 w 4381500"/>
              <a:gd name="connsiteY19" fmla="*/ 1668780 h 2034540"/>
              <a:gd name="connsiteX20" fmla="*/ 4206240 w 4381500"/>
              <a:gd name="connsiteY20" fmla="*/ 1478280 h 2034540"/>
              <a:gd name="connsiteX21" fmla="*/ 3931920 w 4381500"/>
              <a:gd name="connsiteY21" fmla="*/ 1341120 h 2034540"/>
              <a:gd name="connsiteX22" fmla="*/ 3870960 w 4381500"/>
              <a:gd name="connsiteY22" fmla="*/ 1287780 h 2034540"/>
              <a:gd name="connsiteX23" fmla="*/ 3794760 w 4381500"/>
              <a:gd name="connsiteY23" fmla="*/ 1188720 h 2034540"/>
              <a:gd name="connsiteX24" fmla="*/ 3672840 w 4381500"/>
              <a:gd name="connsiteY24" fmla="*/ 1043940 h 2034540"/>
              <a:gd name="connsiteX25" fmla="*/ 3482340 w 4381500"/>
              <a:gd name="connsiteY25" fmla="*/ 998220 h 2034540"/>
              <a:gd name="connsiteX26" fmla="*/ 3147060 w 4381500"/>
              <a:gd name="connsiteY26" fmla="*/ 937260 h 2034540"/>
              <a:gd name="connsiteX27" fmla="*/ 2926080 w 4381500"/>
              <a:gd name="connsiteY27" fmla="*/ 807720 h 2034540"/>
              <a:gd name="connsiteX28" fmla="*/ 2872740 w 4381500"/>
              <a:gd name="connsiteY28" fmla="*/ 762000 h 2034540"/>
              <a:gd name="connsiteX29" fmla="*/ 2613660 w 4381500"/>
              <a:gd name="connsiteY29" fmla="*/ 571500 h 2034540"/>
              <a:gd name="connsiteX30" fmla="*/ 2438400 w 4381500"/>
              <a:gd name="connsiteY30" fmla="*/ 419100 h 2034540"/>
              <a:gd name="connsiteX31" fmla="*/ 2209800 w 4381500"/>
              <a:gd name="connsiteY31" fmla="*/ 289560 h 2034540"/>
              <a:gd name="connsiteX32" fmla="*/ 1973580 w 4381500"/>
              <a:gd name="connsiteY32" fmla="*/ 160020 h 2034540"/>
              <a:gd name="connsiteX33" fmla="*/ 1706880 w 4381500"/>
              <a:gd name="connsiteY33" fmla="*/ 114300 h 2034540"/>
              <a:gd name="connsiteX34" fmla="*/ 1264920 w 4381500"/>
              <a:gd name="connsiteY34" fmla="*/ 0 h 2034540"/>
              <a:gd name="connsiteX35" fmla="*/ 830580 w 4381500"/>
              <a:gd name="connsiteY35" fmla="*/ 68580 h 2034540"/>
              <a:gd name="connsiteX36" fmla="*/ 243840 w 4381500"/>
              <a:gd name="connsiteY36" fmla="*/ 129540 h 2034540"/>
              <a:gd name="connsiteX37" fmla="*/ 0 w 4381500"/>
              <a:gd name="connsiteY37" fmla="*/ 198120 h 2034540"/>
              <a:gd name="connsiteX38" fmla="*/ 83820 w 4381500"/>
              <a:gd name="connsiteY38" fmla="*/ 381000 h 20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81500" h="2034540">
                <a:moveTo>
                  <a:pt x="83820" y="381000"/>
                </a:moveTo>
                <a:lnTo>
                  <a:pt x="388620" y="358140"/>
                </a:lnTo>
                <a:lnTo>
                  <a:pt x="701040" y="289560"/>
                </a:lnTo>
                <a:lnTo>
                  <a:pt x="952500" y="266700"/>
                </a:lnTo>
                <a:lnTo>
                  <a:pt x="1455420" y="312420"/>
                </a:lnTo>
                <a:lnTo>
                  <a:pt x="1722120" y="373380"/>
                </a:lnTo>
                <a:lnTo>
                  <a:pt x="2004060" y="487680"/>
                </a:lnTo>
                <a:lnTo>
                  <a:pt x="2247900" y="670560"/>
                </a:lnTo>
                <a:lnTo>
                  <a:pt x="2560320" y="830580"/>
                </a:lnTo>
                <a:lnTo>
                  <a:pt x="2804160" y="982980"/>
                </a:lnTo>
                <a:lnTo>
                  <a:pt x="3169920" y="1165860"/>
                </a:lnTo>
                <a:lnTo>
                  <a:pt x="3421380" y="1249680"/>
                </a:lnTo>
                <a:lnTo>
                  <a:pt x="3665220" y="1409700"/>
                </a:lnTo>
                <a:lnTo>
                  <a:pt x="3840480" y="1615440"/>
                </a:lnTo>
                <a:lnTo>
                  <a:pt x="3985260" y="1783080"/>
                </a:lnTo>
                <a:lnTo>
                  <a:pt x="4076700" y="2034540"/>
                </a:lnTo>
                <a:lnTo>
                  <a:pt x="4312920" y="2019300"/>
                </a:lnTo>
                <a:lnTo>
                  <a:pt x="4381500" y="1943100"/>
                </a:lnTo>
                <a:lnTo>
                  <a:pt x="4358640" y="1722120"/>
                </a:lnTo>
                <a:lnTo>
                  <a:pt x="4320540" y="1668780"/>
                </a:lnTo>
                <a:lnTo>
                  <a:pt x="4206240" y="1478280"/>
                </a:lnTo>
                <a:lnTo>
                  <a:pt x="3931920" y="1341120"/>
                </a:lnTo>
                <a:lnTo>
                  <a:pt x="3870960" y="1287780"/>
                </a:lnTo>
                <a:lnTo>
                  <a:pt x="3794760" y="1188720"/>
                </a:lnTo>
                <a:lnTo>
                  <a:pt x="3672840" y="1043940"/>
                </a:lnTo>
                <a:lnTo>
                  <a:pt x="3482340" y="998220"/>
                </a:lnTo>
                <a:lnTo>
                  <a:pt x="3147060" y="937260"/>
                </a:lnTo>
                <a:lnTo>
                  <a:pt x="2926080" y="807720"/>
                </a:lnTo>
                <a:lnTo>
                  <a:pt x="2872740" y="762000"/>
                </a:lnTo>
                <a:lnTo>
                  <a:pt x="2613660" y="571500"/>
                </a:lnTo>
                <a:lnTo>
                  <a:pt x="2438400" y="419100"/>
                </a:lnTo>
                <a:lnTo>
                  <a:pt x="2209800" y="289560"/>
                </a:lnTo>
                <a:lnTo>
                  <a:pt x="1973580" y="160020"/>
                </a:lnTo>
                <a:lnTo>
                  <a:pt x="1706880" y="114300"/>
                </a:lnTo>
                <a:lnTo>
                  <a:pt x="1264920" y="0"/>
                </a:lnTo>
                <a:lnTo>
                  <a:pt x="830580" y="68580"/>
                </a:lnTo>
                <a:lnTo>
                  <a:pt x="243840" y="129540"/>
                </a:lnTo>
                <a:lnTo>
                  <a:pt x="0" y="198120"/>
                </a:lnTo>
                <a:lnTo>
                  <a:pt x="83820" y="381000"/>
                </a:lnTo>
                <a:close/>
              </a:path>
            </a:pathLst>
          </a:custGeom>
          <a:blipFill dpi="0" rotWithShape="1">
            <a:blip r:embed="rId3">
              <a:alphaModFix amt="35000"/>
            </a:blip>
            <a:srcRect/>
            <a:tile tx="0" ty="0" sx="100000" sy="100000" flip="none" algn="tl"/>
          </a:blipFill>
          <a:ln>
            <a:solidFill>
              <a:srgbClr val="0070C0">
                <a:alpha val="34000"/>
              </a:srgbClr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/>
              <a:t>Fragestellung</a:t>
            </a:r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0" indent="0" eaLnBrk="1" hangingPunct="1">
              <a:buNone/>
            </a:pPr>
            <a:r>
              <a:rPr lang="de-DE" altLang="de-DE" dirty="0" smtClean="0"/>
              <a:t>        </a:t>
            </a:r>
            <a:r>
              <a:rPr lang="de-DE" altLang="de-DE" sz="2800" dirty="0" smtClean="0"/>
              <a:t>Aufstellung eines Grundwasserströmungs- </a:t>
            </a:r>
            <a:r>
              <a:rPr lang="de-DE" altLang="de-DE" sz="2800" dirty="0" err="1" smtClean="0"/>
              <a:t>modells</a:t>
            </a:r>
            <a:r>
              <a:rPr lang="de-DE" altLang="de-DE" sz="2800" dirty="0" smtClean="0"/>
              <a:t> zur flächigen Darstellung der GW-Stände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dirty="0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sp>
        <p:nvSpPr>
          <p:cNvPr id="4" name="Pfeil nach rechts 3"/>
          <p:cNvSpPr/>
          <p:nvPr/>
        </p:nvSpPr>
        <p:spPr>
          <a:xfrm>
            <a:off x="611560" y="1556792"/>
            <a:ext cx="792088" cy="43204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 Verbindung 29"/>
          <p:cNvCxnSpPr/>
          <p:nvPr/>
        </p:nvCxnSpPr>
        <p:spPr>
          <a:xfrm>
            <a:off x="2133955" y="3116969"/>
            <a:ext cx="0" cy="470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4919340" y="3866641"/>
            <a:ext cx="260316" cy="443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>
            <a:off x="5940152" y="4900910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Erstellung eines GW-Modelles </a:t>
            </a:r>
          </a:p>
          <a:p>
            <a:pPr marL="0" indent="0" eaLnBrk="1" hangingPunct="1">
              <a:buNone/>
            </a:pPr>
            <a:r>
              <a:rPr lang="de-DE" altLang="de-DE" sz="2800" dirty="0" smtClean="0"/>
              <a:t>	</a:t>
            </a:r>
            <a:endParaRPr lang="de-DE" altLang="de-DE" sz="1200" dirty="0" smtClean="0"/>
          </a:p>
          <a:p>
            <a:pPr marL="0" indent="0" eaLnBrk="1" hangingPunct="1">
              <a:buNone/>
            </a:pPr>
            <a:r>
              <a:rPr lang="de-DE" altLang="de-DE" sz="2800" dirty="0"/>
              <a:t>	</a:t>
            </a:r>
            <a:r>
              <a:rPr lang="de-DE" altLang="de-DE" sz="2800" dirty="0" smtClean="0"/>
              <a:t>Auftragnehmer:</a:t>
            </a:r>
          </a:p>
          <a:p>
            <a:pPr marL="0" indent="0" eaLnBrk="1" hangingPunct="1">
              <a:buNone/>
            </a:pPr>
            <a:endParaRPr lang="de-DE" altLang="de-DE" sz="2800" dirty="0" smtClean="0"/>
          </a:p>
          <a:p>
            <a:pPr marL="0" indent="0" eaLnBrk="1" hangingPunct="1">
              <a:buNone/>
            </a:pPr>
            <a:endParaRPr lang="de-DE" altLang="de-DE" sz="2800" dirty="0"/>
          </a:p>
          <a:p>
            <a:pPr marL="0" indent="0" eaLnBrk="1" hangingPunct="1">
              <a:buNone/>
            </a:pPr>
            <a:endParaRPr lang="de-DE" altLang="de-DE" sz="2800" dirty="0" smtClean="0"/>
          </a:p>
          <a:p>
            <a:pPr marL="0" indent="0" eaLnBrk="1" hangingPunct="1">
              <a:buNone/>
            </a:pPr>
            <a:endParaRPr lang="de-DE" altLang="de-DE" sz="2800" dirty="0"/>
          </a:p>
          <a:p>
            <a:pPr marL="0" indent="0" eaLnBrk="1" hangingPunct="1">
              <a:buNone/>
            </a:pPr>
            <a:endParaRPr lang="de-DE" altLang="de-DE" sz="2800" dirty="0" smtClean="0"/>
          </a:p>
          <a:p>
            <a:pPr marL="0" indent="0" eaLnBrk="1" hangingPunct="1">
              <a:buNone/>
            </a:pPr>
            <a:r>
              <a:rPr lang="de-DE" altLang="de-DE" sz="2800" dirty="0" smtClean="0"/>
              <a:t>	Bearbeitungszeitraum:</a:t>
            </a:r>
          </a:p>
          <a:p>
            <a:pPr marL="0" indent="0" eaLnBrk="1" hangingPunct="1">
              <a:buNone/>
            </a:pPr>
            <a:r>
              <a:rPr lang="de-DE" altLang="de-DE" sz="2800" dirty="0"/>
              <a:t>	</a:t>
            </a:r>
            <a:r>
              <a:rPr lang="de-DE" altLang="de-DE" sz="2800" dirty="0" smtClean="0"/>
              <a:t>	Mai – Dezember 2016</a:t>
            </a:r>
          </a:p>
          <a:p>
            <a:pPr marL="0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6768752" cy="21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85209"/>
            <a:ext cx="6984776" cy="4958658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Modellgebiet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260 km² Modellgebiet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Modell deutlich größer als das</a:t>
            </a:r>
            <a:br>
              <a:rPr lang="de-DE" altLang="de-DE" dirty="0" smtClean="0"/>
            </a:br>
            <a:r>
              <a:rPr lang="de-DE" altLang="de-DE" dirty="0" smtClean="0"/>
              <a:t>eigentliche Untersuchungsgebiet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72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" y="2380912"/>
            <a:ext cx="6947915" cy="36507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472568" y="5980638"/>
            <a:ext cx="31053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/>
              <a:t>Quelle: verändert nach: https</a:t>
            </a:r>
            <a:r>
              <a:rPr lang="de-DE" sz="600" dirty="0"/>
              <a:t>://commons.wikimedia.org/w/index.php?curid=30238213</a:t>
            </a:r>
          </a:p>
        </p:txBody>
      </p:sp>
      <p:sp>
        <p:nvSpPr>
          <p:cNvPr id="5" name="Rechteck 4"/>
          <p:cNvSpPr/>
          <p:nvPr/>
        </p:nvSpPr>
        <p:spPr>
          <a:xfrm>
            <a:off x="629990" y="2636912"/>
            <a:ext cx="106169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Modellgebiet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Grundwasserleiter </a:t>
            </a:r>
            <a:r>
              <a:rPr lang="de-DE" altLang="de-DE" dirty="0"/>
              <a:t>aus Lockersedimenten 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(</a:t>
            </a:r>
            <a:r>
              <a:rPr lang="de-DE" altLang="de-DE" dirty="0"/>
              <a:t>Sande, Schluffe, Kiese)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/>
              <a:t>bereichsweise aufgegliedert in zwei 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eigenständige </a:t>
            </a:r>
            <a:r>
              <a:rPr lang="de-DE" altLang="de-DE" dirty="0" err="1" smtClean="0"/>
              <a:t>Aquifere</a:t>
            </a:r>
            <a:endParaRPr lang="de-DE" altLang="de-DE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910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" y="1185209"/>
            <a:ext cx="6947915" cy="4958658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Modellgebiet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„Urems-Rinne“</a:t>
            </a:r>
            <a:endParaRPr lang="de-DE" altLang="de-DE" dirty="0"/>
          </a:p>
          <a:p>
            <a:pPr marL="400050" lvl="1" indent="0" eaLnBrk="1" hangingPunct="1">
              <a:buNone/>
            </a:pPr>
            <a:endParaRPr lang="de-DE" alt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025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Eingangsdaten / Randbedingungen</a:t>
            </a:r>
          </a:p>
          <a:p>
            <a:pPr marL="400050" lvl="1" indent="0" eaLnBrk="1" hangingPunct="1">
              <a:buNone/>
            </a:pPr>
            <a:endParaRPr lang="de-DE" altLang="de-DE" sz="800" dirty="0" smtClean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Geländehöhen im 1 m-Raster (DGM1)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Oberflächengewässer, teilweise direkte Aufnahme vor Ort (z.B. Talgräben)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Protokoll der Wehrstellungen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Grundwasserstände aus Landesgrundwasserdienst (HYGRIS)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Grundwasserneubildung (GROWA)</a:t>
            </a:r>
            <a:endParaRPr lang="de-DE" altLang="de-DE" dirty="0"/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Bodenkennwerte</a:t>
            </a:r>
          </a:p>
          <a:p>
            <a:pPr marL="857250" lvl="1" indent="-45720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/>
              <a:t>Geologische und hydrogeologische Karten des Geologischen Dienstes</a:t>
            </a:r>
            <a:endParaRPr lang="de-DE" alt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978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55576" y="191510"/>
            <a:ext cx="7704856" cy="5832647"/>
            <a:chOff x="251521" y="188641"/>
            <a:chExt cx="7071236" cy="5509357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1" y="188641"/>
              <a:ext cx="5591210" cy="396044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2629" r="16267" b="2641"/>
            <a:stretch/>
          </p:blipFill>
          <p:spPr>
            <a:xfrm>
              <a:off x="2826327" y="2342678"/>
              <a:ext cx="4496430" cy="3355320"/>
            </a:xfrm>
            <a:prstGeom prst="rect">
              <a:avLst/>
            </a:prstGeom>
          </p:spPr>
        </p:pic>
      </p:grp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549275"/>
            <a:ext cx="82296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e-DE" altLang="de-DE" dirty="0" smtClean="0"/>
              <a:t>Eingangsdaten / Randbedingungen</a:t>
            </a:r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400050" lvl="1" indent="0" eaLnBrk="1" hangingPunct="1">
              <a:buNone/>
            </a:pPr>
            <a:endParaRPr lang="de-DE" altLang="de-DE" sz="1500" dirty="0" smtClean="0"/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/>
              <a:t>Geologische Daten aus über 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900 </a:t>
            </a:r>
            <a:r>
              <a:rPr lang="de-DE" altLang="de-DE" dirty="0"/>
              <a:t>Bodenaufschlüssen </a:t>
            </a:r>
          </a:p>
          <a:p>
            <a:pPr marL="685800" lvl="1" eaLnBrk="1" hangingPunct="1">
              <a:buFont typeface="Wingdings" panose="05000000000000000000" pitchFamily="2" charset="2"/>
              <a:buChar char="§"/>
            </a:pPr>
            <a:r>
              <a:rPr lang="de-DE" altLang="de-DE" dirty="0"/>
              <a:t>Wasserrechte und </a:t>
            </a:r>
            <a:r>
              <a:rPr lang="de-DE" altLang="de-DE" dirty="0" smtClean="0"/>
              <a:t>Fördermengen</a:t>
            </a:r>
            <a:endParaRPr lang="de-DE" alt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400800"/>
            <a:ext cx="6696546" cy="312738"/>
          </a:xfrm>
          <a:ln/>
        </p:spPr>
        <p:txBody>
          <a:bodyPr/>
          <a:lstStyle/>
          <a:p>
            <a:r>
              <a:rPr lang="de-DE" dirty="0" smtClean="0"/>
              <a:t>Grundwassermodell </a:t>
            </a:r>
            <a:r>
              <a:rPr lang="de-DE" dirty="0" err="1" smtClean="0"/>
              <a:t>Emsmonitoring</a:t>
            </a:r>
            <a:r>
              <a:rPr lang="de-DE" dirty="0" smtClean="0"/>
              <a:t>	 	</a:t>
            </a:r>
            <a:r>
              <a:rPr lang="de-DE" sz="1200" dirty="0" smtClean="0"/>
              <a:t>Meike </a:t>
            </a:r>
            <a:r>
              <a:rPr lang="de-DE" sz="1200" dirty="0"/>
              <a:t>Aulich, </a:t>
            </a:r>
            <a:r>
              <a:rPr lang="de-DE" sz="1200" dirty="0" smtClean="0"/>
              <a:t>26. April 2017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681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345</Words>
  <Application>Microsoft Office PowerPoint</Application>
  <PresentationFormat>Bildschirmpräsentation (4:3)</PresentationFormat>
  <Paragraphs>179</Paragraphs>
  <Slides>24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Benutzerdefiniertes Design</vt:lpstr>
      <vt:lpstr>„Neuer Emswasserspiegel“ Grundwassermodell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Kreis Gütersloh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151021_BuPl_Ue-Geb Versmold</dc:title>
  <dc:creator>Bosse</dc:creator>
  <cp:lastModifiedBy>Aulich, Meike</cp:lastModifiedBy>
  <cp:revision>729</cp:revision>
  <cp:lastPrinted>2010-12-14T08:29:04Z</cp:lastPrinted>
  <dcterms:created xsi:type="dcterms:W3CDTF">2009-02-03T15:04:38Z</dcterms:created>
  <dcterms:modified xsi:type="dcterms:W3CDTF">2017-04-24T08:03:34Z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151021_BuPl_Ue-Geb Versmold</vt:lpwstr>
  </property>
  <property fmtid="{D5CDD505-2E9C-101B-9397-08002B2CF9AE}" pid="3" name="SlideDescription">
    <vt:lpwstr/>
  </property>
</Properties>
</file>