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71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40" r:id="rId3"/>
    <p:sldId id="439" r:id="rId4"/>
    <p:sldId id="365" r:id="rId5"/>
    <p:sldId id="434" r:id="rId6"/>
    <p:sldId id="443" r:id="rId7"/>
    <p:sldId id="441" r:id="rId8"/>
    <p:sldId id="371" r:id="rId9"/>
    <p:sldId id="392" r:id="rId10"/>
    <p:sldId id="407" r:id="rId11"/>
    <p:sldId id="408" r:id="rId12"/>
    <p:sldId id="424" r:id="rId13"/>
    <p:sldId id="427" r:id="rId14"/>
    <p:sldId id="425" r:id="rId15"/>
    <p:sldId id="426" r:id="rId16"/>
    <p:sldId id="435" r:id="rId17"/>
    <p:sldId id="436" r:id="rId18"/>
    <p:sldId id="366" r:id="rId19"/>
    <p:sldId id="423" r:id="rId20"/>
    <p:sldId id="444" r:id="rId21"/>
    <p:sldId id="269" r:id="rId22"/>
    <p:sldId id="437" r:id="rId23"/>
    <p:sldId id="438" r:id="rId24"/>
  </p:sldIdLst>
  <p:sldSz cx="12192000" cy="6858000"/>
  <p:notesSz cx="6819900" cy="99187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59">
          <p15:clr>
            <a:srgbClr val="A4A3A4"/>
          </p15:clr>
        </p15:guide>
        <p15:guide id="2" pos="2159">
          <p15:clr>
            <a:srgbClr val="A4A3A4"/>
          </p15:clr>
        </p15:guide>
        <p15:guide id="3" orient="horz" pos="3123">
          <p15:clr>
            <a:srgbClr val="A4A3A4"/>
          </p15:clr>
        </p15:guide>
        <p15:guide id="4" pos="214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0" autoAdjust="0"/>
    <p:restoredTop sz="97300" autoAdjust="0"/>
  </p:normalViewPr>
  <p:slideViewPr>
    <p:cSldViewPr>
      <p:cViewPr>
        <p:scale>
          <a:sx n="130" d="100"/>
          <a:sy n="130" d="100"/>
        </p:scale>
        <p:origin x="990" y="-72"/>
      </p:cViewPr>
      <p:guideLst>
        <p:guide orient="horz" pos="2160"/>
        <p:guide pos="384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8"/>
    </p:cViewPr>
  </p:sorterViewPr>
  <p:notesViewPr>
    <p:cSldViewPr>
      <p:cViewPr varScale="1">
        <p:scale>
          <a:sx n="82" d="100"/>
          <a:sy n="82" d="100"/>
        </p:scale>
        <p:origin x="-1494" y="-96"/>
      </p:cViewPr>
      <p:guideLst>
        <p:guide orient="horz" pos="3059"/>
        <p:guide orient="horz" pos="3123"/>
        <p:guide pos="2159"/>
        <p:guide pos="214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hteck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  <p:sp>
        <p:nvSpPr>
          <p:cNvPr id="126979" name="Rechteck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4610" y="1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6980" name="Rechteck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2766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6981" name="Rechteck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4610" y="9422766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DFB92B4E-B898-42FF-891C-252BB741805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649163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hteck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  <p:sp>
        <p:nvSpPr>
          <p:cNvPr id="45059" name="Rechteck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64610" y="1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8132" name="Rechteck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44538"/>
            <a:ext cx="6608763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hteck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320" y="4709762"/>
            <a:ext cx="5001260" cy="446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5062" name="Rechteck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2766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5063" name="Rechteck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4610" y="9422766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3810CC2D-F80E-4FE5-BBAE-50B70895E6C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313617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44538"/>
            <a:ext cx="6608762" cy="3717925"/>
          </a:xfrm>
          <a:ln/>
        </p:spPr>
      </p:sp>
      <p:sp>
        <p:nvSpPr>
          <p:cNvPr id="4915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" name="Kopfzeilenplatzhalt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44538"/>
            <a:ext cx="6608762" cy="3717925"/>
          </a:xfrm>
          <a:ln/>
        </p:spPr>
      </p:sp>
      <p:sp>
        <p:nvSpPr>
          <p:cNvPr id="5018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" name="Kopfzeilenplatzhalt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</p:spTree>
    <p:extLst>
      <p:ext uri="{BB962C8B-B14F-4D97-AF65-F5344CB8AC3E}">
        <p14:creationId xmlns:p14="http://schemas.microsoft.com/office/powerpoint/2010/main" val="3462284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44538"/>
            <a:ext cx="6608762" cy="3717925"/>
          </a:xfrm>
          <a:ln/>
        </p:spPr>
      </p:sp>
      <p:sp>
        <p:nvSpPr>
          <p:cNvPr id="5222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" name="Kopfzeilenplatzhalt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44538"/>
            <a:ext cx="6608762" cy="3717925"/>
          </a:xfrm>
          <a:ln/>
        </p:spPr>
      </p:sp>
      <p:sp>
        <p:nvSpPr>
          <p:cNvPr id="5427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" name="Kopfzeilenplatzhalt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44538"/>
            <a:ext cx="6608762" cy="3717925"/>
          </a:xfrm>
          <a:ln/>
        </p:spPr>
      </p:sp>
      <p:sp>
        <p:nvSpPr>
          <p:cNvPr id="5837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" name="Kopfzeilenplatzhalt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44538"/>
            <a:ext cx="6608762" cy="3717925"/>
          </a:xfrm>
          <a:ln/>
        </p:spPr>
      </p:sp>
      <p:sp>
        <p:nvSpPr>
          <p:cNvPr id="7373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" name="Kopfzeilenplatzhalt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44538"/>
            <a:ext cx="6608762" cy="3717925"/>
          </a:xfrm>
          <a:ln/>
        </p:spPr>
      </p:sp>
      <p:sp>
        <p:nvSpPr>
          <p:cNvPr id="7475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" name="Kopfzeilenplatzhalt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44538"/>
            <a:ext cx="6608762" cy="3717925"/>
          </a:xfrm>
          <a:ln/>
        </p:spPr>
      </p:sp>
      <p:sp>
        <p:nvSpPr>
          <p:cNvPr id="5632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" name="Kopfzeilenplatzhalt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44538"/>
            <a:ext cx="6608762" cy="3717925"/>
          </a:xfrm>
          <a:ln/>
        </p:spPr>
      </p:sp>
      <p:sp>
        <p:nvSpPr>
          <p:cNvPr id="5734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" name="Kopfzeilenplatzhalt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Kreis Gütersloh - Kreis Warendorf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2"/>
          <p:cNvGrpSpPr>
            <a:grpSpLocks/>
          </p:cNvGrpSpPr>
          <p:nvPr/>
        </p:nvGrpSpPr>
        <p:grpSpPr bwMode="auto">
          <a:xfrm>
            <a:off x="0" y="1"/>
            <a:ext cx="1447800" cy="6854825"/>
            <a:chOff x="0" y="0"/>
            <a:chExt cx="684" cy="4318"/>
          </a:xfrm>
        </p:grpSpPr>
        <p:sp>
          <p:nvSpPr>
            <p:cNvPr id="5" name="Rechteck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dirty="0"/>
            </a:p>
          </p:txBody>
        </p:sp>
        <p:grpSp>
          <p:nvGrpSpPr>
            <p:cNvPr id="6" name="Gruppierung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hteck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8" name="Rechteck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9" name="Rechteck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" name="Rechteck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1" name="Rechteck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2" name="Rechteck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3" name="Rechteck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4" name="Rechteck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5" name="Rechteck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6" name="Rechteck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7" name="Rechteck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8" name="Rechteck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9" name="Rechteck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0" name="Rechteck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1" name="Rechteck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2" name="Rechteck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3" name="Rechteck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4" name="Rechteck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5" name="Rechteck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6" name="Rechteck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7" name="Rechteck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8" name="Rechteck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9" name="Rechteck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0" name="Rechteck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1" name="Rechteck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2" name="Rechteck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3" name="Rechteck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4" name="Rechteck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5" name="Rechteck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</p:grpSp>
      </p:grpSp>
      <p:sp>
        <p:nvSpPr>
          <p:cNvPr id="238626" name="Rechteck 34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Klicken Sie, um das Titelformat zu bearbeiten</a:t>
            </a:r>
          </a:p>
        </p:txBody>
      </p:sp>
      <p:sp>
        <p:nvSpPr>
          <p:cNvPr id="238627" name="Rechteck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886200"/>
            <a:ext cx="85344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de-DE" noProof="0"/>
              <a:t>Klicken Sie, um das Format des Untertitelmasters zu bearbeiten</a:t>
            </a:r>
          </a:p>
        </p:txBody>
      </p:sp>
      <p:sp>
        <p:nvSpPr>
          <p:cNvPr id="36" name="Rechteck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7" name="Rechteck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38" name="Rechteck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0" y="6211956"/>
            <a:ext cx="1178711" cy="45080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52549342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hteck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hteck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6" name="Rechteck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953A6-C8AC-4DD4-8449-8B870088877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7957393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23917" y="609601"/>
            <a:ext cx="2599267" cy="54514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4000" y="609601"/>
            <a:ext cx="7596717" cy="545147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hteck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hteck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6" name="Rechteck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6DCBD-A11B-4E46-AFC6-D0BA31C75CA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5247706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hteck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hteck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6" name="Rechteck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82EFA-193F-4892-B067-90E0816C677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107410"/>
      </p:ext>
    </p:extLst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hteck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hteck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6" name="Rechteck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E42BB-3367-463B-9C6A-0299ED188C8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918775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hteck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hteck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7" name="Rechteck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2369D-DA48-45DA-BC93-0A45F55B64B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950034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hteck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hteck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9" name="Rechteck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C59B7-814E-4151-8324-B5F75FC8349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2974177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hteck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hteck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5" name="Rechteck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0C501-FFEF-4BDC-A2E0-7E3809022F7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3990983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Rechteck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4" name="Rechteck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7C37-3ABC-4C5D-BA7E-1D3331F3D18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04415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hteck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hteck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7" name="Rechteck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1E403-C94E-4AFF-A826-07A616B8BD6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2997110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hteck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hteck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7" name="Rechteck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685A1-AC48-4C6F-AA21-C9FF3547B9C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922580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uppierung 2"/>
          <p:cNvGrpSpPr>
            <a:grpSpLocks/>
          </p:cNvGrpSpPr>
          <p:nvPr/>
        </p:nvGrpSpPr>
        <p:grpSpPr bwMode="auto">
          <a:xfrm>
            <a:off x="0" y="1"/>
            <a:ext cx="1447800" cy="6854825"/>
            <a:chOff x="0" y="0"/>
            <a:chExt cx="684" cy="4318"/>
          </a:xfrm>
        </p:grpSpPr>
        <p:sp>
          <p:nvSpPr>
            <p:cNvPr id="237571" name="Rechteck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dirty="0"/>
            </a:p>
          </p:txBody>
        </p:sp>
        <p:grpSp>
          <p:nvGrpSpPr>
            <p:cNvPr id="1033" name="Gruppierung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hteck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35" name="Rechteck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36" name="Rechteck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37" name="Rechteck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38" name="Rechteck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39" name="Rechteck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40" name="Rechteck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41" name="Rechteck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42" name="Rechteck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43" name="Rechteck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44" name="Rechteck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45" name="Rechteck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46" name="Rechteck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47" name="Rechteck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48" name="Rechteck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49" name="Rechteck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50" name="Rechteck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51" name="Rechteck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52" name="Rechteck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53" name="Rechteck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54" name="Rechteck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55" name="Rechteck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56" name="Rechteck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57" name="Rechteck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58" name="Rechteck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59" name="Rechteck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60" name="Rechteck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61" name="Rechteck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062" name="Rechteck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</p:grpSp>
      </p:grpSp>
      <p:sp>
        <p:nvSpPr>
          <p:cNvPr id="1027" name="Rechteck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237603" name="Rechteck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37604" name="Rechteck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Dipl. Geogr. Peter Düphans, Landschaftsplanung &amp; Stadtökologie, Herzebrocker Str. 50, 33330 GT</a:t>
            </a:r>
          </a:p>
        </p:txBody>
      </p:sp>
      <p:sp>
        <p:nvSpPr>
          <p:cNvPr id="237605" name="Rechteck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fld id="{A9110048-AFD3-4C9B-AA31-5372220077F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37606" name="Rechteck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0" r:id="rId2"/>
    <p:sldLayoutId id="2147483739" r:id="rId3"/>
    <p:sldLayoutId id="2147483738" r:id="rId4"/>
    <p:sldLayoutId id="2147483737" r:id="rId5"/>
    <p:sldLayoutId id="2147483736" r:id="rId6"/>
    <p:sldLayoutId id="2147483735" r:id="rId7"/>
    <p:sldLayoutId id="2147483734" r:id="rId8"/>
    <p:sldLayoutId id="2147483733" r:id="rId9"/>
    <p:sldLayoutId id="2147483732" r:id="rId10"/>
    <p:sldLayoutId id="2147483731" r:id="rId11"/>
  </p:sldLayoutIdLst>
  <p:transition spd="med">
    <p:blinds dir="vert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hteck 2"/>
          <p:cNvSpPr>
            <a:spLocks noGrp="1" noChangeArrowheads="1"/>
          </p:cNvSpPr>
          <p:nvPr>
            <p:ph type="ctrTitle"/>
          </p:nvPr>
        </p:nvSpPr>
        <p:spPr>
          <a:xfrm>
            <a:off x="2421179" y="167073"/>
            <a:ext cx="8928594" cy="2879650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</a:pPr>
            <a:r>
              <a:rPr lang="de-DE" sz="32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de-DE" sz="32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</a:br>
            <a:r>
              <a:rPr lang="de-DE" sz="32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Landschaftsökologische Projektbegleitung</a:t>
            </a:r>
            <a:r>
              <a:rPr lang="de-DE" sz="4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de-DE" sz="4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</a:br>
            <a:r>
              <a:rPr lang="de-DE" sz="2000" dirty="0">
                <a:solidFill>
                  <a:schemeClr val="tx1"/>
                </a:solidFill>
                <a:latin typeface="Arial" charset="0"/>
              </a:rPr>
              <a:t>zur modellgestützten Ermittlung der Grundwasserstandsänderungen</a:t>
            </a:r>
            <a:br>
              <a:rPr lang="de-DE" sz="2000" dirty="0">
                <a:solidFill>
                  <a:schemeClr val="tx1"/>
                </a:solidFill>
                <a:latin typeface="Arial" charset="0"/>
              </a:rPr>
            </a:br>
            <a:r>
              <a:rPr lang="de-DE" sz="2000" dirty="0">
                <a:solidFill>
                  <a:schemeClr val="tx1"/>
                </a:solidFill>
                <a:latin typeface="Arial" charset="0"/>
              </a:rPr>
              <a:t>durch das Vorhaben </a:t>
            </a:r>
            <a:br>
              <a:rPr lang="de-DE" sz="2000" dirty="0">
                <a:solidFill>
                  <a:schemeClr val="tx1"/>
                </a:solidFill>
                <a:latin typeface="Arial" charset="0"/>
              </a:rPr>
            </a:br>
            <a:r>
              <a:rPr lang="de-DE" sz="2000" dirty="0">
                <a:solidFill>
                  <a:schemeClr val="tx1"/>
                </a:solidFill>
                <a:latin typeface="Arial" charset="0"/>
              </a:rPr>
              <a:t>Änderung des Emswasserspiegels im Zuge der EG-WRRL</a:t>
            </a:r>
            <a:br>
              <a:rPr lang="de-DE" sz="2000" dirty="0">
                <a:solidFill>
                  <a:schemeClr val="tx1"/>
                </a:solidFill>
                <a:latin typeface="Arial" charset="0"/>
              </a:rPr>
            </a:br>
            <a:r>
              <a:rPr lang="de-DE" sz="2000" dirty="0">
                <a:solidFill>
                  <a:schemeClr val="tx1"/>
                </a:solidFill>
                <a:latin typeface="Arial" charset="0"/>
              </a:rPr>
              <a:t>Kreise Gütersloh und Warendorf</a:t>
            </a:r>
            <a:br>
              <a:rPr lang="de-DE" sz="2000" dirty="0">
                <a:solidFill>
                  <a:schemeClr val="tx1"/>
                </a:solidFill>
                <a:latin typeface="Arial" charset="0"/>
              </a:rPr>
            </a:br>
            <a:r>
              <a:rPr lang="de-DE" sz="2400" dirty="0">
                <a:solidFill>
                  <a:schemeClr val="tx1"/>
                </a:solidFill>
                <a:latin typeface="Arial" charset="0"/>
              </a:rPr>
              <a:t>Hier:</a:t>
            </a:r>
            <a:br>
              <a:rPr lang="de-DE" sz="2400" dirty="0">
                <a:solidFill>
                  <a:schemeClr val="tx1"/>
                </a:solidFill>
                <a:latin typeface="Arial" charset="0"/>
              </a:rPr>
            </a:br>
            <a:r>
              <a:rPr lang="de-DE" sz="2400" dirty="0">
                <a:solidFill>
                  <a:schemeClr val="tx1"/>
                </a:solidFill>
                <a:latin typeface="Arial" charset="0"/>
              </a:rPr>
              <a:t>Schutzgebiete und geschützte Biotope im Bereich</a:t>
            </a:r>
            <a:br>
              <a:rPr lang="de-DE" sz="2400" dirty="0">
                <a:solidFill>
                  <a:schemeClr val="tx1"/>
                </a:solidFill>
                <a:latin typeface="Arial" charset="0"/>
              </a:rPr>
            </a:br>
            <a:r>
              <a:rPr lang="de-DE" sz="2400" dirty="0">
                <a:solidFill>
                  <a:schemeClr val="tx1"/>
                </a:solidFill>
                <a:latin typeface="Arial" charset="0"/>
              </a:rPr>
              <a:t>möglicher Grundwasserstandsänderungen </a:t>
            </a:r>
            <a:br>
              <a:rPr lang="de-DE" sz="2400" dirty="0">
                <a:solidFill>
                  <a:schemeClr val="tx1"/>
                </a:solidFill>
                <a:latin typeface="Arial" charset="0"/>
              </a:rPr>
            </a:br>
            <a:endParaRPr lang="de-DE" sz="40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6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5" name="Textfeld 4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pic>
        <p:nvPicPr>
          <p:cNvPr id="8" name="Grafik 7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76" y="3897320"/>
            <a:ext cx="4309110" cy="2412000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3897320"/>
            <a:ext cx="4309110" cy="241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2636912"/>
            <a:ext cx="6735107" cy="3933680"/>
          </a:xfrm>
          <a:prstGeom prst="rect">
            <a:avLst/>
          </a:prstGeom>
        </p:spPr>
      </p:pic>
      <p:sp>
        <p:nvSpPr>
          <p:cNvPr id="27651" name="Rechteck 2"/>
          <p:cNvSpPr>
            <a:spLocks noGrp="1" noChangeArrowheads="1"/>
          </p:cNvSpPr>
          <p:nvPr>
            <p:ph type="title"/>
          </p:nvPr>
        </p:nvSpPr>
        <p:spPr>
          <a:xfrm>
            <a:off x="2667000" y="-27384"/>
            <a:ext cx="8001000" cy="936104"/>
          </a:xfrm>
        </p:spPr>
        <p:txBody>
          <a:bodyPr/>
          <a:lstStyle/>
          <a:p>
            <a:pPr algn="ctr" eaLnBrk="1" hangingPunct="1"/>
            <a:r>
              <a:rPr lang="de-DE" sz="4000" dirty="0">
                <a:latin typeface="Arial" charset="0"/>
              </a:rPr>
              <a:t>Erläuternde Beispiele</a:t>
            </a:r>
          </a:p>
        </p:txBody>
      </p:sp>
      <p:sp>
        <p:nvSpPr>
          <p:cNvPr id="6" name="Textfeld 5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7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207568" y="797803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GB-4015-221, stehende Binnengewässer (natürlich o. naturnah, unverbaut) (yFC2):</a:t>
            </a:r>
          </a:p>
        </p:txBody>
      </p:sp>
      <p:cxnSp>
        <p:nvCxnSpPr>
          <p:cNvPr id="15" name="Gerade Verbindung 14"/>
          <p:cNvCxnSpPr/>
          <p:nvPr/>
        </p:nvCxnSpPr>
        <p:spPr bwMode="auto">
          <a:xfrm flipV="1">
            <a:off x="7670517" y="4696510"/>
            <a:ext cx="1" cy="11807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15"/>
          <p:cNvCxnSpPr/>
          <p:nvPr/>
        </p:nvCxnSpPr>
        <p:spPr bwMode="auto">
          <a:xfrm flipV="1">
            <a:off x="7670518" y="4696510"/>
            <a:ext cx="4359274" cy="11807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Grafik 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17" y="1428164"/>
            <a:ext cx="4359275" cy="3268345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7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75520" y="1268760"/>
            <a:ext cx="100811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Stehendes (temporäres) Gewässer  Kartierung LANUV 13.06.2001  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Nahezu vollständig verlandet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Ohne Anbindung an die Ems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Bodentyp Auengley, sehr schutzwürdiger GW-Boden</a:t>
            </a:r>
          </a:p>
          <a:p>
            <a:pPr marL="342900" lvl="2" indent="-342900">
              <a:buFontTx/>
              <a:buChar char="-"/>
            </a:pPr>
            <a:endParaRPr lang="de-DE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1703512" y="548680"/>
            <a:ext cx="914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Relevante Biotopmerkmale zur Beeinträchtigungseinschätzung: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983647"/>
              </p:ext>
            </p:extLst>
          </p:nvPr>
        </p:nvGraphicFramePr>
        <p:xfrm>
          <a:off x="1775520" y="3933056"/>
          <a:ext cx="9366760" cy="155128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03793"/>
                <a:gridCol w="1098827"/>
                <a:gridCol w="1668040"/>
                <a:gridCol w="632568"/>
                <a:gridCol w="632568"/>
                <a:gridCol w="727602"/>
                <a:gridCol w="727602"/>
                <a:gridCol w="727602"/>
                <a:gridCol w="2148158"/>
              </a:tblGrid>
              <a:tr h="66371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Objekt-Nr.: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Blatt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Nr.: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Lebensräume, Biotope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Wis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muF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Sos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muF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Q182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Wis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MNQ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Sos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Q182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Sos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Einschätzung der Beeinträchtigung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756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GB-4015-221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2.1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stehende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Binnengewässer (natürlich o. naturnah, unverbaut) (yFC2)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0,40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0,20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0,40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&gt;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0,30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-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0,20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&gt;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0,20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Mittel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6" name="Textfeld 5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207568" y="54868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GB-4014-0149, stehende Binnengewässer (natürlich o. naturnah, unverbaut) (zFC2):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852046"/>
            <a:ext cx="7704856" cy="450006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490524"/>
            <a:ext cx="4320000" cy="3240000"/>
          </a:xfrm>
          <a:prstGeom prst="rect">
            <a:avLst/>
          </a:prstGeom>
        </p:spPr>
      </p:pic>
      <p:cxnSp>
        <p:nvCxnSpPr>
          <p:cNvPr id="11" name="Gerade Verbindung 10"/>
          <p:cNvCxnSpPr/>
          <p:nvPr/>
        </p:nvCxnSpPr>
        <p:spPr bwMode="auto">
          <a:xfrm flipV="1">
            <a:off x="4223792" y="4730525"/>
            <a:ext cx="7344336" cy="1386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 flipV="1">
            <a:off x="4223792" y="1490525"/>
            <a:ext cx="3024336" cy="33066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828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4" name="Textfeld 3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75520" y="1268760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Stehendes Gewässer , Kartierung LANUV 06.06.2001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Nahezu rund und gleichmäßig zur Mitte hin einfallend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Gewässerumgebende Gehölze wurden eingeschlagen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Ohne Anbindung an die Ems und den Südlichen Talgraben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Bodentyp Auengley, sehr schutzwürdiger GW-Boden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775520" y="548680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Relevante Biotopmerkmale zur Beeinträchtigungseinschätzung :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792016" y="4694625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523506"/>
              </p:ext>
            </p:extLst>
          </p:nvPr>
        </p:nvGraphicFramePr>
        <p:xfrm>
          <a:off x="1805609" y="4105077"/>
          <a:ext cx="9330954" cy="15803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98970"/>
                <a:gridCol w="1091668"/>
                <a:gridCol w="1671525"/>
                <a:gridCol w="630151"/>
                <a:gridCol w="630151"/>
                <a:gridCol w="722848"/>
                <a:gridCol w="722848"/>
                <a:gridCol w="724820"/>
                <a:gridCol w="2137973"/>
              </a:tblGrid>
              <a:tr h="54805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Objekt-Nr.: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Blatt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Nr.: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Lebensräume, Biotope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Wis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muF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Sos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muF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Q182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Wis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MNQ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Sos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Q182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Sos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Einschätzung der Beeinträchtigung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228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GB-4014-0149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2.1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stehende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Binnengewässer (natürlich o. naturnah, unverbaut) (zFC2)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0,20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1,20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0,00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1,20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&gt;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0,40 bis &lt; 0,60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-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&gt;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0,20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Keine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1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207568" y="1013827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GB-4015-229, Seggen- und binsenreiche Nasswiesen (yEC1):</a:t>
            </a: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823813"/>
            <a:ext cx="7632848" cy="4458012"/>
          </a:xfrm>
          <a:prstGeom prst="rect">
            <a:avLst/>
          </a:prstGeom>
        </p:spPr>
      </p:pic>
      <p:pic>
        <p:nvPicPr>
          <p:cNvPr id="11" name="Grafik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453898"/>
            <a:ext cx="4359275" cy="324000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 bwMode="auto">
          <a:xfrm flipV="1">
            <a:off x="3359696" y="1453898"/>
            <a:ext cx="4320480" cy="27671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8"/>
          <p:cNvCxnSpPr/>
          <p:nvPr/>
        </p:nvCxnSpPr>
        <p:spPr bwMode="auto">
          <a:xfrm>
            <a:off x="3503712" y="4365104"/>
            <a:ext cx="4176464" cy="328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0329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4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75520" y="1268760"/>
            <a:ext cx="9793088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Nass- und Feuchtwiese mit typ. Nässe- und Feuchtigkeitsanzeigern, Kartierung LANUV 20.06.2001  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Von Emsuferweg und intensiver landwirtschaftlicher Nutzung umgeben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Lage unmittelbar an der Ems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Bodentyp Auengley, sehr schutzwürdiger GW-Boden 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775520" y="548680"/>
            <a:ext cx="928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Relevante Biotopmerkmale zur Beeinträchtigungseinschätzung: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143431"/>
              </p:ext>
            </p:extLst>
          </p:nvPr>
        </p:nvGraphicFramePr>
        <p:xfrm>
          <a:off x="1775520" y="4077072"/>
          <a:ext cx="9289031" cy="133387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94482"/>
                <a:gridCol w="1086764"/>
                <a:gridCol w="1664015"/>
                <a:gridCol w="627319"/>
                <a:gridCol w="627319"/>
                <a:gridCol w="719600"/>
                <a:gridCol w="1193269"/>
                <a:gridCol w="792088"/>
                <a:gridCol w="1584175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Objekt-Nr.: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Blatt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Nr.: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Lebensräume, Biotope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Wis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muF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Sos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muF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Q182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Wis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MNQ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Sos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Q182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Sos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Einschätzung der Beeinträchtigung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GB-4015-229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2.2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Seggen-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und binsenreiche Nasswiesen (yEC1)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0,80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1,00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0,60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0,80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0,40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marL="0" indent="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&gt;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-0,05 bis &gt; -0,10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&gt;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0,20 bis 0,30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Keine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- Gering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4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991544" y="1012666"/>
            <a:ext cx="87129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GB-4015-338, NSG GT 011, </a:t>
            </a:r>
            <a:r>
              <a:rPr lang="de-DE" sz="2400" dirty="0">
                <a:latin typeface="Arial"/>
                <a:ea typeface="Times New Roman"/>
              </a:rPr>
              <a:t>Schutzwürdiges und gefährdetes Stillgewässer</a:t>
            </a:r>
          </a:p>
          <a:p>
            <a:r>
              <a:rPr lang="de-DE" sz="2000" dirty="0">
                <a:latin typeface="Arial"/>
              </a:rPr>
              <a:t>                        </a:t>
            </a:r>
            <a:endParaRPr lang="de-DE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93" y="1889257"/>
            <a:ext cx="6730439" cy="439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9"/>
          <p:cNvCxnSpPr/>
          <p:nvPr/>
        </p:nvCxnSpPr>
        <p:spPr bwMode="auto">
          <a:xfrm flipV="1">
            <a:off x="3071664" y="1809452"/>
            <a:ext cx="4320480" cy="21236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10"/>
          <p:cNvCxnSpPr/>
          <p:nvPr/>
        </p:nvCxnSpPr>
        <p:spPr bwMode="auto">
          <a:xfrm>
            <a:off x="3215680" y="4221088"/>
            <a:ext cx="4176464" cy="8104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Grafi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809452"/>
            <a:ext cx="435927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4" name="Textfeld 3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496729" y="1268760"/>
            <a:ext cx="899175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Stehendes Gewässer Kartierung LANUV 21.09.2004  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Umgeben von naturnahen Gehölzen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Ohne direkte Anbindung an den Südlichen Talgraben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Zielmaßnahme gemäß LANUV u. a. Wiedervernässung des westlichen angrenzenden Gebietes (Feuchtwald) </a:t>
            </a:r>
          </a:p>
          <a:p>
            <a:pPr marL="342900" lvl="2" indent="-342900">
              <a:spcBef>
                <a:spcPts val="600"/>
              </a:spcBef>
              <a:buFontTx/>
              <a:buChar char="-"/>
            </a:pPr>
            <a:r>
              <a:rPr lang="de-DE" sz="2400" dirty="0"/>
              <a:t>Um v.g. Ziel zu erreichen darf keine WSP-Absenkung im Stillgewässer erfolgen.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415480" y="548680"/>
            <a:ext cx="936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Relevante Biotopmerkmale zur Beeinträchtigungseinschätzung: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50050"/>
              </p:ext>
            </p:extLst>
          </p:nvPr>
        </p:nvGraphicFramePr>
        <p:xfrm>
          <a:off x="1775521" y="4581128"/>
          <a:ext cx="9289032" cy="1236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47449"/>
                <a:gridCol w="2112767"/>
                <a:gridCol w="634426"/>
                <a:gridCol w="634426"/>
                <a:gridCol w="863773"/>
                <a:gridCol w="863773"/>
                <a:gridCol w="863773"/>
                <a:gridCol w="2268645"/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Objekt-Nr.: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Objektbezeichnung: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Wis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muF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Sos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muF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Q182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Wis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MNQ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Sos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Q182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Sos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Einschätzung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 der Beeinträchtigung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GT-011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NSG Graureiherkolonie bei Harsewinkel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0,20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1,40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0,00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1,40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0,20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&lt; 0,30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&gt;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-0,10 bis –0,20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&gt;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0,05 bis &gt; 0,10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Keine bis </a:t>
                      </a: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Gering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7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487488" y="76470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FFH-Gebiet DE-4013-301 Emsaue</a:t>
            </a:r>
          </a:p>
        </p:txBody>
      </p:sp>
      <p:sp>
        <p:nvSpPr>
          <p:cNvPr id="7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10" name="Rechteck 66"/>
          <p:cNvSpPr txBox="1">
            <a:spLocks noChangeArrowheads="1"/>
          </p:cNvSpPr>
          <p:nvPr/>
        </p:nvSpPr>
        <p:spPr>
          <a:xfrm>
            <a:off x="2644080" y="99095"/>
            <a:ext cx="8023920" cy="8096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3600" kern="0" dirty="0">
                <a:latin typeface="Arial" charset="0"/>
              </a:rPr>
              <a:t>Weitere Schutzgebiete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18" y="1484784"/>
            <a:ext cx="8136905" cy="4823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847528" y="4161274"/>
            <a:ext cx="943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indent="-804863"/>
            <a:r>
              <a:rPr lang="de-DE" sz="2400" dirty="0"/>
              <a:t>Fazit: Ziele von WRRL und FFH-Schutzgebiet sind deckungsgleich und/oder ergänzen sich.</a:t>
            </a:r>
          </a:p>
          <a:p>
            <a:pPr marL="804863" indent="-804863"/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1631504" y="5393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Projektparameter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816049"/>
              </p:ext>
            </p:extLst>
          </p:nvPr>
        </p:nvGraphicFramePr>
        <p:xfrm>
          <a:off x="1853563" y="1268760"/>
          <a:ext cx="9282996" cy="2520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74549"/>
                <a:gridCol w="1742298"/>
                <a:gridCol w="705452"/>
                <a:gridCol w="634014"/>
                <a:gridCol w="914806"/>
                <a:gridCol w="915798"/>
                <a:gridCol w="915798"/>
                <a:gridCol w="2380281"/>
              </a:tblGrid>
              <a:tr h="85722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Objekt-Nr.: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Gebietsname: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Wis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muF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Sos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muF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Q182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Wis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MNQ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Sos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b="1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b="1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Q182 </a:t>
                      </a: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zu Sos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Einschätzung der Beeinträchtigung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0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DE-4013-301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Emsaue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, Kreise Warendorf und Gütersloh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0,00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1,40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0,00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1,40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0,10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bis 1,00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-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0,05 bis – 0,60 / 0,05 bis 0,40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-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0,05 bis – 0,30 / 0,05 bis 0,75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e-DE" sz="1200" dirty="0" smtClean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Grundsätzlich </a:t>
                      </a: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bleibt festzuhalten, dass die Ziele von WRRL und FFH-Schutzgebieten deckungsgleich sind und / oder sich ergänzen,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Eine FFH-Verträglichkeitsprüfung ist zu erarbeiten.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71900" y="3140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7"/>
          <p:cNvSpPr txBox="1">
            <a:spLocks noChangeArrowheads="1"/>
          </p:cNvSpPr>
          <p:nvPr/>
        </p:nvSpPr>
        <p:spPr>
          <a:xfrm>
            <a:off x="1322013" y="280120"/>
            <a:ext cx="10363200" cy="7006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kern="0" dirty="0">
                <a:latin typeface="Arial" charset="0"/>
              </a:rPr>
              <a:t>Gliederung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207568" y="1412776"/>
            <a:ext cx="80648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Aufgabenstellung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Grundlagen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Methodik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Welche Schutzgebiete sind ausgewiesen?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Vorstellung der Schutzgebiete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Erläuternde Beispiele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Fazit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5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952129"/>
      </p:ext>
    </p:extLst>
  </p:cSld>
  <p:clrMapOvr>
    <a:masterClrMapping/>
  </p:clrMapOvr>
  <p:transition spd="med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15480" y="74554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NSG WAF 048 Emsaue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94" y="1241560"/>
            <a:ext cx="8800763" cy="521718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</p:spTree>
    <p:extLst>
      <p:ext uri="{BB962C8B-B14F-4D97-AF65-F5344CB8AC3E}">
        <p14:creationId xmlns:p14="http://schemas.microsoft.com/office/powerpoint/2010/main" val="3604333728"/>
      </p:ext>
    </p:extLst>
  </p:cSld>
  <p:clrMapOvr>
    <a:masterClrMapping/>
  </p:clrMapOvr>
  <p:transition spd="med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hteck 3"/>
          <p:cNvSpPr>
            <a:spLocks noGrp="1" noChangeArrowheads="1"/>
          </p:cNvSpPr>
          <p:nvPr>
            <p:ph type="body" idx="4294967295"/>
          </p:nvPr>
        </p:nvSpPr>
        <p:spPr>
          <a:xfrm>
            <a:off x="2374329" y="1556792"/>
            <a:ext cx="8258175" cy="1024136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de-DE" sz="2800" dirty="0">
                <a:latin typeface="Arial" charset="0"/>
                <a:cs typeface="Times New Roman" pitchFamily="18" charset="0"/>
              </a:rPr>
              <a:t>-	</a:t>
            </a:r>
            <a:r>
              <a:rPr lang="de-DE" sz="2000" dirty="0">
                <a:latin typeface="Arial" charset="0"/>
                <a:cs typeface="Times New Roman" pitchFamily="18" charset="0"/>
              </a:rPr>
              <a:t>Erhaltung und Optimierung naturnaher Emsabschnitte mit charakteristischem Auenrelief und natürlichen Gewässerstrukturen</a:t>
            </a:r>
          </a:p>
        </p:txBody>
      </p:sp>
      <p:sp>
        <p:nvSpPr>
          <p:cNvPr id="6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847528" y="745540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NSG Emsaue, </a:t>
            </a:r>
            <a:r>
              <a:rPr lang="de-DE" sz="2800" dirty="0">
                <a:cs typeface="Times New Roman" pitchFamily="18" charset="0"/>
              </a:rPr>
              <a:t>Entwicklungsziele sind (Auszug):</a:t>
            </a:r>
            <a:endParaRPr lang="de-DE" sz="2800" dirty="0"/>
          </a:p>
        </p:txBody>
      </p:sp>
      <p:sp>
        <p:nvSpPr>
          <p:cNvPr id="2" name="Textfeld 1"/>
          <p:cNvSpPr txBox="1"/>
          <p:nvPr/>
        </p:nvSpPr>
        <p:spPr>
          <a:xfrm>
            <a:off x="2495600" y="2636912"/>
            <a:ext cx="82809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tabLst>
                <a:tab pos="263525" algn="l"/>
              </a:tabLst>
            </a:pPr>
            <a:r>
              <a:rPr lang="de-DE" dirty="0">
                <a:cs typeface="Times New Roman" pitchFamily="18" charset="0"/>
              </a:rPr>
              <a:t>-	</a:t>
            </a:r>
            <a:r>
              <a:rPr lang="de-DE" sz="2000" dirty="0">
                <a:cs typeface="Times New Roman" pitchFamily="18" charset="0"/>
              </a:rPr>
              <a:t>langfristig nur über eine weitgehend ungestörte Fließgewässerdynamik mit Hochwasserereignissen möglich </a:t>
            </a:r>
          </a:p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631504" y="3861046"/>
            <a:ext cx="9361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indent="-804863"/>
            <a:r>
              <a:rPr lang="de-DE" sz="2400" dirty="0"/>
              <a:t>Fazit: Ziele von WRRL und NSG Entwicklungsziele sind deckungsgleich und/oder ergänzen sich</a:t>
            </a:r>
          </a:p>
          <a:p>
            <a:pPr marL="804863" indent="-804863"/>
            <a:endParaRPr lang="de-DE" sz="2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4" name="Textfeld 3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5" name="Rechteck 66"/>
          <p:cNvSpPr txBox="1">
            <a:spLocks noChangeArrowheads="1"/>
          </p:cNvSpPr>
          <p:nvPr/>
        </p:nvSpPr>
        <p:spPr>
          <a:xfrm>
            <a:off x="2644080" y="188640"/>
            <a:ext cx="8023920" cy="5760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3600" kern="0" dirty="0">
                <a:latin typeface="Arial" charset="0"/>
              </a:rPr>
              <a:t>Fazit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415480" y="1196752"/>
            <a:ext cx="104411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Das primäre Schutzziel der FFH-Gebietsausweisung ist die Erhaltung und Optimierung naturnaher Emsabschnitte mit charakteristischem Auenrelief und natürlichen Gewässerstrukturen.</a:t>
            </a:r>
          </a:p>
          <a:p>
            <a:endParaRPr lang="de-DE" sz="2400" dirty="0"/>
          </a:p>
          <a:p>
            <a:r>
              <a:rPr lang="de-DE" sz="2400" dirty="0"/>
              <a:t>Diese Zielsetzung geht konform mit der Wasserrahmenrichtlinie.</a:t>
            </a:r>
          </a:p>
          <a:p>
            <a:endParaRPr lang="de-DE" sz="2400" dirty="0"/>
          </a:p>
          <a:p>
            <a:r>
              <a:rPr lang="de-DE" sz="2400" dirty="0"/>
              <a:t>Die Schutzgebiete profitieren grundsätzlich von der Planung. Es stellt sich eine wesentlich naturnähere Grundwassersituation dar.</a:t>
            </a:r>
          </a:p>
          <a:p>
            <a:endParaRPr lang="de-DE" sz="2400" dirty="0"/>
          </a:p>
          <a:p>
            <a:r>
              <a:rPr lang="de-DE" sz="2400" dirty="0"/>
              <a:t>Aus landschaftsökologischer Sicht ist die Umsetzung des Vorhabens wünschenswert. </a:t>
            </a:r>
          </a:p>
        </p:txBody>
      </p:sp>
    </p:spTree>
    <p:extLst>
      <p:ext uri="{BB962C8B-B14F-4D97-AF65-F5344CB8AC3E}">
        <p14:creationId xmlns:p14="http://schemas.microsoft.com/office/powerpoint/2010/main" val="4199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4" name="Textfeld 3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647728" y="2204864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Vielen Dank!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17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hteck 3"/>
          <p:cNvSpPr>
            <a:spLocks noGrp="1" noChangeArrowheads="1"/>
          </p:cNvSpPr>
          <p:nvPr>
            <p:ph idx="1"/>
          </p:nvPr>
        </p:nvSpPr>
        <p:spPr>
          <a:xfrm>
            <a:off x="2495550" y="1484784"/>
            <a:ext cx="8785026" cy="115212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de-DE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 Zuge der EG-WRRL wollen der Kreis Gütersloh und der Kreis Warendorf die Durchgängigkeit an den Kulturstauen herstellen.</a:t>
            </a:r>
          </a:p>
          <a:p>
            <a:pPr marL="180000" algn="l" eaLnBrk="1" hangingPunct="1">
              <a:lnSpc>
                <a:spcPct val="90000"/>
              </a:lnSpc>
              <a:defRPr/>
            </a:pPr>
            <a:endParaRPr lang="de-DE" sz="2400" dirty="0">
              <a:effectLst/>
              <a:latin typeface="Arial" charset="0"/>
            </a:endParaRPr>
          </a:p>
        </p:txBody>
      </p:sp>
      <p:sp>
        <p:nvSpPr>
          <p:cNvPr id="4099" name="Textfeld 4"/>
          <p:cNvSpPr txBox="1">
            <a:spLocks noChangeArrowheads="1"/>
          </p:cNvSpPr>
          <p:nvPr/>
        </p:nvSpPr>
        <p:spPr bwMode="auto">
          <a:xfrm>
            <a:off x="2495550" y="260350"/>
            <a:ext cx="754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1600" dirty="0">
              <a:latin typeface="Times New Roman" pitchFamily="18" charset="0"/>
            </a:endParaRPr>
          </a:p>
        </p:txBody>
      </p:sp>
      <p:sp>
        <p:nvSpPr>
          <p:cNvPr id="8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10" name="Textfeld 9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18" name="Rechteck 7"/>
          <p:cNvSpPr txBox="1">
            <a:spLocks noChangeArrowheads="1"/>
          </p:cNvSpPr>
          <p:nvPr/>
        </p:nvSpPr>
        <p:spPr>
          <a:xfrm>
            <a:off x="2590800" y="282352"/>
            <a:ext cx="80772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kern="0" dirty="0">
                <a:latin typeface="Arial" charset="0"/>
              </a:rPr>
              <a:t>Aufgabenstellung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495600" y="2535287"/>
            <a:ext cx="92890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Aus landschaftsökologischer Sicht ist eine: </a:t>
            </a:r>
          </a:p>
          <a:p>
            <a:endParaRPr lang="de-DE" sz="2400" kern="0" dirty="0"/>
          </a:p>
          <a:p>
            <a:r>
              <a:rPr lang="de-DE" sz="2400" kern="0" dirty="0"/>
              <a:t>Abschätzung der Auswirkungen auf Schutzgebiete im Auswirkungsbereich</a:t>
            </a:r>
          </a:p>
          <a:p>
            <a:endParaRPr lang="de-DE" sz="2400" kern="0" dirty="0"/>
          </a:p>
          <a:p>
            <a:r>
              <a:rPr lang="de-DE" sz="2400" dirty="0"/>
              <a:t>erforderlich.</a:t>
            </a:r>
          </a:p>
          <a:p>
            <a:endParaRPr lang="de-DE" sz="2400" kern="0" dirty="0"/>
          </a:p>
          <a:p>
            <a:endParaRPr lang="de-DE" sz="2400" dirty="0"/>
          </a:p>
        </p:txBody>
      </p:sp>
      <p:sp>
        <p:nvSpPr>
          <p:cNvPr id="20" name="Rechteck 3"/>
          <p:cNvSpPr txBox="1">
            <a:spLocks noChangeArrowheads="1"/>
          </p:cNvSpPr>
          <p:nvPr/>
        </p:nvSpPr>
        <p:spPr>
          <a:xfrm>
            <a:off x="2495600" y="4149080"/>
            <a:ext cx="8208912" cy="4821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>
              <a:effectLst/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8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/>
          <p:cNvSpPr>
            <a:spLocks noGrp="1" noChangeArrowheads="1"/>
          </p:cNvSpPr>
          <p:nvPr>
            <p:ph type="title"/>
          </p:nvPr>
        </p:nvSpPr>
        <p:spPr>
          <a:xfrm>
            <a:off x="2566989" y="208186"/>
            <a:ext cx="7756525" cy="844550"/>
          </a:xfrm>
        </p:spPr>
        <p:txBody>
          <a:bodyPr/>
          <a:lstStyle/>
          <a:p>
            <a:pPr algn="ctr" eaLnBrk="1" hangingPunct="1"/>
            <a:r>
              <a:rPr lang="de-DE" sz="4000" dirty="0">
                <a:latin typeface="Arial" charset="0"/>
              </a:rPr>
              <a:t>Grundlagen</a:t>
            </a:r>
          </a:p>
        </p:txBody>
      </p:sp>
      <p:sp>
        <p:nvSpPr>
          <p:cNvPr id="6148" name="Rechteck 3"/>
          <p:cNvSpPr>
            <a:spLocks noGrp="1" noChangeArrowheads="1"/>
          </p:cNvSpPr>
          <p:nvPr>
            <p:ph type="body" idx="1"/>
          </p:nvPr>
        </p:nvSpPr>
        <p:spPr>
          <a:xfrm>
            <a:off x="1631504" y="1340768"/>
            <a:ext cx="7633022" cy="504056"/>
          </a:xfrm>
        </p:spPr>
        <p:txBody>
          <a:bodyPr/>
          <a:lstStyle/>
          <a:p>
            <a:pPr marL="180000" indent="0" eaLnBrk="1" hangingPunct="1">
              <a:buNone/>
            </a:pPr>
            <a:r>
              <a:rPr lang="de-DE" sz="2800" dirty="0">
                <a:effectLst/>
                <a:latin typeface="Arial" charset="0"/>
              </a:rPr>
              <a:t>Relevante Projektdaten</a:t>
            </a:r>
            <a:r>
              <a:rPr lang="de-DE" sz="2400" dirty="0">
                <a:effectLst/>
                <a:latin typeface="Arial" charset="0"/>
              </a:rPr>
              <a:t>:</a:t>
            </a:r>
          </a:p>
          <a:p>
            <a:pPr indent="0" eaLnBrk="1" hangingPunct="1">
              <a:buNone/>
            </a:pPr>
            <a:endParaRPr lang="de-DE" sz="2800" dirty="0">
              <a:effectLst/>
              <a:latin typeface="Arial" charset="0"/>
            </a:endParaRPr>
          </a:p>
          <a:p>
            <a:pPr indent="0" eaLnBrk="1" hangingPunct="1">
              <a:buNone/>
            </a:pPr>
            <a:endParaRPr lang="de-DE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991544" y="3573016"/>
            <a:ext cx="9793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400" dirty="0"/>
              <a:t>Graphik- und Sachdaten: LANUV und Kreisverwaltung Gütersloh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400" kern="0" dirty="0"/>
              <a:t> Geländebegehung mit Fotodok. zu §42 LNatSchG Biotopen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400" kern="0" dirty="0"/>
              <a:t> Keine aktuelle Biotoptypen- und Faunakartierung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2400" dirty="0"/>
          </a:p>
        </p:txBody>
      </p:sp>
      <p:sp>
        <p:nvSpPr>
          <p:cNvPr id="17" name="Textfeld 16"/>
          <p:cNvSpPr txBox="1"/>
          <p:nvPr/>
        </p:nvSpPr>
        <p:spPr>
          <a:xfrm>
            <a:off x="1991544" y="1949931"/>
            <a:ext cx="986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/>
              <a:t>Erarbeitetes GW-Modell über den gesamten Abschnitt des Projektes Neuer Emswasserspiegel (</a:t>
            </a:r>
            <a:r>
              <a:rPr lang="de-DE" sz="2400" cap="small" dirty="0"/>
              <a:t>Dr. Brehm &amp; Grünz</a:t>
            </a:r>
            <a:r>
              <a:rPr lang="de-DE" sz="2400" dirty="0"/>
              <a:t> GbR )</a:t>
            </a:r>
          </a:p>
        </p:txBody>
      </p:sp>
      <p:sp>
        <p:nvSpPr>
          <p:cNvPr id="18" name="Rechteck 3"/>
          <p:cNvSpPr txBox="1">
            <a:spLocks noChangeArrowheads="1"/>
          </p:cNvSpPr>
          <p:nvPr/>
        </p:nvSpPr>
        <p:spPr bwMode="auto">
          <a:xfrm>
            <a:off x="1631504" y="2996952"/>
            <a:ext cx="874342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180000" indent="0" eaLnBrk="1" hangingPunct="1">
              <a:buFont typeface="Wingdings" pitchFamily="2" charset="2"/>
              <a:buNone/>
            </a:pPr>
            <a:r>
              <a:rPr lang="de-DE" sz="2800" kern="0" dirty="0">
                <a:effectLst/>
                <a:latin typeface="Arial" charset="0"/>
              </a:rPr>
              <a:t>Ermittlung und Darstellung der Schutzgebiete:</a:t>
            </a:r>
            <a:endParaRPr lang="de-DE" sz="2800" kern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9" name="Rechteck 2"/>
          <p:cNvSpPr txBox="1">
            <a:spLocks noChangeArrowheads="1"/>
          </p:cNvSpPr>
          <p:nvPr/>
        </p:nvSpPr>
        <p:spPr>
          <a:xfrm>
            <a:off x="2618821" y="286842"/>
            <a:ext cx="7756525" cy="8445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kern="0" dirty="0">
                <a:latin typeface="Arial" charset="0"/>
              </a:rPr>
              <a:t>Methodik</a:t>
            </a:r>
          </a:p>
        </p:txBody>
      </p:sp>
      <p:sp>
        <p:nvSpPr>
          <p:cNvPr id="10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91544" y="1268760"/>
            <a:ext cx="97210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dirty="0"/>
              <a:t>Es ergeben sich folgende berechnete Zustände:</a:t>
            </a:r>
          </a:p>
          <a:p>
            <a:pPr>
              <a:spcBef>
                <a:spcPts val="600"/>
              </a:spcBef>
            </a:pPr>
            <a:r>
              <a:rPr lang="de-DE" sz="2400" dirty="0" smtClean="0"/>
              <a:t>Winterstau, </a:t>
            </a:r>
            <a:endParaRPr lang="de-DE" sz="2400" dirty="0"/>
          </a:p>
          <a:p>
            <a:pPr>
              <a:spcBef>
                <a:spcPts val="600"/>
              </a:spcBef>
            </a:pPr>
            <a:r>
              <a:rPr lang="de-DE" sz="2400" dirty="0" smtClean="0"/>
              <a:t>Sommerstau </a:t>
            </a:r>
            <a:endParaRPr lang="de-DE" sz="2400" dirty="0"/>
          </a:p>
          <a:p>
            <a:pPr>
              <a:spcBef>
                <a:spcPts val="600"/>
              </a:spcBef>
            </a:pPr>
            <a:r>
              <a:rPr lang="de-DE" sz="2400" dirty="0" smtClean="0"/>
              <a:t>Planung MNQ,</a:t>
            </a:r>
            <a:endParaRPr lang="de-DE" sz="2400" dirty="0"/>
          </a:p>
          <a:p>
            <a:pPr>
              <a:spcBef>
                <a:spcPts val="600"/>
              </a:spcBef>
            </a:pPr>
            <a:r>
              <a:rPr lang="de-DE" sz="2400" dirty="0" smtClean="0"/>
              <a:t>Planung Q</a:t>
            </a:r>
            <a:r>
              <a:rPr lang="de-DE" sz="2400" baseline="-25000" dirty="0" smtClean="0"/>
              <a:t>182</a:t>
            </a:r>
            <a:endParaRPr lang="de-DE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2063552" y="371703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Es ergeben sich demnach die Vergleiche: </a:t>
            </a:r>
          </a:p>
          <a:p>
            <a:r>
              <a:rPr lang="de-DE" sz="2400" dirty="0" smtClean="0"/>
              <a:t>Winterstau zu Q182, </a:t>
            </a:r>
            <a:endParaRPr lang="de-DE" sz="2400" dirty="0"/>
          </a:p>
          <a:p>
            <a:r>
              <a:rPr lang="de-DE" sz="2400" dirty="0" smtClean="0"/>
              <a:t>Sommerstau </a:t>
            </a:r>
            <a:r>
              <a:rPr lang="de-DE" sz="2400" dirty="0"/>
              <a:t>zu </a:t>
            </a:r>
            <a:r>
              <a:rPr lang="de-DE" sz="2400" dirty="0" smtClean="0"/>
              <a:t>MNQ </a:t>
            </a:r>
            <a:endParaRPr lang="de-DE" sz="2400" dirty="0"/>
          </a:p>
          <a:p>
            <a:r>
              <a:rPr lang="de-DE" sz="2400" dirty="0" smtClean="0"/>
              <a:t>Sommerstau zu Q182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7327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3" name="Rechteck 2"/>
          <p:cNvSpPr txBox="1">
            <a:spLocks noChangeArrowheads="1"/>
          </p:cNvSpPr>
          <p:nvPr/>
        </p:nvSpPr>
        <p:spPr>
          <a:xfrm>
            <a:off x="2618821" y="286842"/>
            <a:ext cx="7756525" cy="8445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kern="0" dirty="0">
                <a:latin typeface="Arial" charset="0"/>
              </a:rPr>
              <a:t>Methodik</a:t>
            </a:r>
          </a:p>
        </p:txBody>
      </p:sp>
      <p:sp>
        <p:nvSpPr>
          <p:cNvPr id="4" name="Rechteck 3"/>
          <p:cNvSpPr txBox="1">
            <a:spLocks noChangeArrowheads="1"/>
          </p:cNvSpPr>
          <p:nvPr/>
        </p:nvSpPr>
        <p:spPr bwMode="auto">
          <a:xfrm>
            <a:off x="1847528" y="1124744"/>
            <a:ext cx="950505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180000" indent="0" eaLnBrk="1" hangingPunct="1">
              <a:buNone/>
            </a:pPr>
            <a:r>
              <a:rPr lang="de-DE" sz="2400" kern="0" dirty="0">
                <a:effectLst/>
                <a:latin typeface="Arial" charset="0"/>
              </a:rPr>
              <a:t>Abschätzung möglicher Auswirkungen wie GW-Absenkung und / oder GW-Aufhöhung gemäß der vorgenannten Vergleiche und Zuordnung zu den Stufen</a:t>
            </a:r>
          </a:p>
          <a:p>
            <a:pPr indent="0" eaLnBrk="1" hangingPunct="1">
              <a:buFont typeface="Wingdings" pitchFamily="2" charset="2"/>
              <a:buNone/>
            </a:pPr>
            <a:endParaRPr lang="de-DE" sz="2800" kern="0" dirty="0">
              <a:effectLst/>
              <a:latin typeface="Arial" charset="0"/>
            </a:endParaRPr>
          </a:p>
          <a:p>
            <a:pPr indent="0" eaLnBrk="1" hangingPunct="1">
              <a:buFont typeface="Wingdings" pitchFamily="2" charset="2"/>
              <a:buNone/>
            </a:pPr>
            <a:endParaRPr lang="de-DE" kern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674462" y="364502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Keine bis Gering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094842" y="3654316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Mittel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507110" y="365431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Hoch</a:t>
            </a:r>
          </a:p>
        </p:txBody>
      </p:sp>
      <p:sp>
        <p:nvSpPr>
          <p:cNvPr id="8" name="Textfeld 7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</p:spTree>
    <p:extLst>
      <p:ext uri="{BB962C8B-B14F-4D97-AF65-F5344CB8AC3E}">
        <p14:creationId xmlns:p14="http://schemas.microsoft.com/office/powerpoint/2010/main" val="55205428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 txBox="1">
            <a:spLocks noChangeArrowheads="1"/>
          </p:cNvSpPr>
          <p:nvPr/>
        </p:nvSpPr>
        <p:spPr bwMode="auto">
          <a:xfrm>
            <a:off x="1775470" y="548680"/>
            <a:ext cx="856900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de-DE" sz="2400" kern="0" dirty="0">
                <a:effectLst/>
                <a:latin typeface="Arial" charset="0"/>
              </a:rPr>
              <a:t>Begrenzung des GW-Modells durch BGU.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z="2400" kern="0" dirty="0">
              <a:effectLst/>
              <a:latin typeface="Arial" charset="0"/>
            </a:endParaRPr>
          </a:p>
          <a:p>
            <a:pPr marL="180000" eaLnBrk="1" hangingPunct="1">
              <a:lnSpc>
                <a:spcPct val="90000"/>
              </a:lnSpc>
              <a:defRPr/>
            </a:pPr>
            <a:endParaRPr lang="de-DE" sz="2400" kern="0" dirty="0">
              <a:effectLst/>
              <a:latin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11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7C37-3ABC-4C5D-BA7E-1D3331F3D187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12" name="Grafik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31" y="1139785"/>
            <a:ext cx="8711565" cy="516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87870"/>
      </p:ext>
    </p:extLst>
  </p:cSld>
  <p:clrMapOvr>
    <a:masterClrMapping/>
  </p:clrMapOvr>
  <p:transition spd="med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279576" y="2492896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FFH-Gebiet DE-4013-301 Emsaue, Kreise WAF und GT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279576" y="3172906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NSG WAF-048 Emsaue</a:t>
            </a:r>
          </a:p>
          <a:p>
            <a:r>
              <a:rPr lang="de-DE" sz="2400" dirty="0"/>
              <a:t>NSG GT 011 Graureiherkolonie bei Harsewinkel</a:t>
            </a:r>
          </a:p>
          <a:p>
            <a:r>
              <a:rPr lang="de-DE" sz="2400" dirty="0"/>
              <a:t>NSG GT 037 Boomberge</a:t>
            </a:r>
          </a:p>
          <a:p>
            <a:r>
              <a:rPr lang="de-DE" sz="2400" dirty="0"/>
              <a:t>NSG GT 012 Mersch</a:t>
            </a:r>
          </a:p>
          <a:p>
            <a:endParaRPr lang="de-DE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2279576" y="1815207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§42 LNatSchG NRW (gesetzlich geschützte) Biotope</a:t>
            </a:r>
          </a:p>
        </p:txBody>
      </p:sp>
      <p:sp>
        <p:nvSpPr>
          <p:cNvPr id="11" name="Rechteck 2"/>
          <p:cNvSpPr>
            <a:spLocks noGrp="1" noChangeArrowheads="1"/>
          </p:cNvSpPr>
          <p:nvPr>
            <p:ph type="title"/>
          </p:nvPr>
        </p:nvSpPr>
        <p:spPr>
          <a:xfrm>
            <a:off x="2566989" y="208186"/>
            <a:ext cx="9001619" cy="844550"/>
          </a:xfrm>
        </p:spPr>
        <p:txBody>
          <a:bodyPr/>
          <a:lstStyle/>
          <a:p>
            <a:pPr algn="ctr" eaLnBrk="1" hangingPunct="1"/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Welche Schutzgebiete sind ausgewiesen?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279576" y="501317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LSG Kreis WAF und Kreis GT</a:t>
            </a:r>
          </a:p>
        </p:txBody>
      </p:sp>
      <p:sp>
        <p:nvSpPr>
          <p:cNvPr id="14" name="Fußzeilenplatzhalter 4"/>
          <p:cNvSpPr txBox="1">
            <a:spLocks/>
          </p:cNvSpPr>
          <p:nvPr/>
        </p:nvSpPr>
        <p:spPr bwMode="auto">
          <a:xfrm>
            <a:off x="6047755" y="65805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11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 rot="16200000">
            <a:off x="-446855" y="145301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Kreis Gütersloh – Kreis Warendorf</a:t>
            </a:r>
          </a:p>
        </p:txBody>
      </p:sp>
      <p:sp>
        <p:nvSpPr>
          <p:cNvPr id="7" name="Fußzeilenplatzhalter 4"/>
          <p:cNvSpPr txBox="1">
            <a:spLocks/>
          </p:cNvSpPr>
          <p:nvPr/>
        </p:nvSpPr>
        <p:spPr bwMode="auto">
          <a:xfrm>
            <a:off x="5895355" y="6428184"/>
            <a:ext cx="62893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Dipl. Geogr. Peter Düphans, Landschaftsplanung &amp; Stadtökologie, Herzebrocker Str. 50, 33330 GT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75520" y="76470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§42 LNatSchG NRW Biotope:</a:t>
            </a:r>
          </a:p>
        </p:txBody>
      </p:sp>
      <p:sp>
        <p:nvSpPr>
          <p:cNvPr id="10" name="Rechteck 3"/>
          <p:cNvSpPr txBox="1">
            <a:spLocks noChangeArrowheads="1"/>
          </p:cNvSpPr>
          <p:nvPr/>
        </p:nvSpPr>
        <p:spPr bwMode="auto">
          <a:xfrm>
            <a:off x="1991544" y="1412776"/>
            <a:ext cx="9518822" cy="4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de-DE" sz="2400" kern="0" dirty="0">
                <a:latin typeface="Arial" charset="0"/>
                <a:cs typeface="Times New Roman" pitchFamily="18" charset="0"/>
              </a:rPr>
              <a:t>Im Bereich des betroffenen Gebietes befinden sich 61 §42 Biotope</a:t>
            </a:r>
          </a:p>
        </p:txBody>
      </p:sp>
      <p:sp>
        <p:nvSpPr>
          <p:cNvPr id="11" name="Rechteck 3"/>
          <p:cNvSpPr txBox="1">
            <a:spLocks noChangeArrowheads="1"/>
          </p:cNvSpPr>
          <p:nvPr/>
        </p:nvSpPr>
        <p:spPr bwMode="auto">
          <a:xfrm>
            <a:off x="2424747" y="2060848"/>
            <a:ext cx="943189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de-DE" sz="2400" kern="0" dirty="0">
                <a:latin typeface="Arial" charset="0"/>
                <a:cs typeface="Times New Roman" pitchFamily="18" charset="0"/>
              </a:rPr>
              <a:t>19 Waldflächen wie z.B. Weichholz und Hartholzauenwälder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de-DE" sz="2400" kern="0" dirty="0">
                <a:latin typeface="Arial" charset="0"/>
                <a:cs typeface="Times New Roman" pitchFamily="18" charset="0"/>
              </a:rPr>
              <a:t>9 Grünländer wie z.B. Nass- und Feuchtgrünländer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de-DE" sz="2400" kern="0" dirty="0">
                <a:latin typeface="Arial" charset="0"/>
                <a:cs typeface="Times New Roman" pitchFamily="18" charset="0"/>
              </a:rPr>
              <a:t>27 Stillgewässer wie z.B. natürliche o. naturnahe, unverbaute Binnengewässer 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de-DE" sz="2400" kern="0" dirty="0">
                <a:latin typeface="Arial" charset="0"/>
                <a:cs typeface="Times New Roman" pitchFamily="18" charset="0"/>
              </a:rPr>
              <a:t>3 Sümpfe wie z.B. Sümpfe, Riede und Röhrichte 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de-DE" sz="2400" kern="0" dirty="0">
                <a:latin typeface="Arial" charset="0"/>
                <a:cs typeface="Times New Roman" pitchFamily="18" charset="0"/>
              </a:rPr>
              <a:t>3 Trockenrasen wie z.B. Silbergrasfluren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82EFA-193F-4892-B067-90E0816C6772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16" name="Rechteck 66"/>
          <p:cNvSpPr txBox="1">
            <a:spLocks noChangeArrowheads="1"/>
          </p:cNvSpPr>
          <p:nvPr/>
        </p:nvSpPr>
        <p:spPr>
          <a:xfrm>
            <a:off x="2644080" y="99095"/>
            <a:ext cx="8023920" cy="8096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3600" kern="0" dirty="0">
                <a:latin typeface="Arial" charset="0"/>
              </a:rPr>
              <a:t>Zu den Schutzgebieten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zur">
  <a:themeElements>
    <a:clrScheme name="Azur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zur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0</TotalTime>
  <Words>1426</Words>
  <Application>Microsoft Office PowerPoint</Application>
  <PresentationFormat>Benutzerdefiniert</PresentationFormat>
  <Paragraphs>329</Paragraphs>
  <Slides>23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Azur</vt:lpstr>
      <vt:lpstr> Landschaftsökologische Projektbegleitung zur modellgestützten Ermittlung der Grundwasserstandsänderungen durch das Vorhaben  Änderung des Emswasserspiegels im Zuge der EG-WRRL Kreise Gütersloh und Warendorf Hier: Schutzgebiete und geschützte Biotope im Bereich möglicher Grundwasserstandsänderungen  </vt:lpstr>
      <vt:lpstr>PowerPoint-Präsentation</vt:lpstr>
      <vt:lpstr>PowerPoint-Präsentation</vt:lpstr>
      <vt:lpstr>Grundlagen</vt:lpstr>
      <vt:lpstr>PowerPoint-Präsentation</vt:lpstr>
      <vt:lpstr>PowerPoint-Präsentation</vt:lpstr>
      <vt:lpstr>PowerPoint-Präsentation</vt:lpstr>
      <vt:lpstr>Welche Schutzgebiete sind ausgewiesen?</vt:lpstr>
      <vt:lpstr>PowerPoint-Präsentation</vt:lpstr>
      <vt:lpstr>Erläuternde Beispiele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Landschaftsplanung &amp; Stadtökologie, Herzebrocker Str. 50, 33330 GT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Emskommissionssitzung 01.12.2015</dc:subject>
  <dc:creator>Peter Düphans</dc:creator>
  <dc:description>Stand 25.11.2015</dc:description>
  <cp:lastModifiedBy>Planungsbüro Düphans, pd</cp:lastModifiedBy>
  <cp:revision>379</cp:revision>
  <cp:lastPrinted>2015-11-27T10:03:18Z</cp:lastPrinted>
  <dcterms:created xsi:type="dcterms:W3CDTF">2003-04-21T05:49:30Z</dcterms:created>
  <dcterms:modified xsi:type="dcterms:W3CDTF">2017-04-13T07:10:05Z</dcterms:modified>
  <cp:category>Ems, Schutzgebiete, WRRL</cp:category>
</cp:coreProperties>
</file>