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256" r:id="rId2"/>
    <p:sldId id="539" r:id="rId3"/>
    <p:sldId id="540" r:id="rId4"/>
    <p:sldId id="559" r:id="rId5"/>
    <p:sldId id="562" r:id="rId6"/>
    <p:sldId id="561" r:id="rId7"/>
    <p:sldId id="541" r:id="rId8"/>
    <p:sldId id="565" r:id="rId9"/>
    <p:sldId id="566" r:id="rId10"/>
    <p:sldId id="548" r:id="rId11"/>
    <p:sldId id="567" r:id="rId12"/>
    <p:sldId id="579" r:id="rId13"/>
    <p:sldId id="580" r:id="rId14"/>
    <p:sldId id="542" r:id="rId15"/>
    <p:sldId id="568" r:id="rId16"/>
    <p:sldId id="570" r:id="rId17"/>
    <p:sldId id="571" r:id="rId18"/>
    <p:sldId id="543" r:id="rId19"/>
    <p:sldId id="572" r:id="rId20"/>
    <p:sldId id="573" r:id="rId21"/>
    <p:sldId id="574" r:id="rId22"/>
    <p:sldId id="554" r:id="rId23"/>
    <p:sldId id="577" r:id="rId24"/>
    <p:sldId id="578" r:id="rId25"/>
    <p:sldId id="576" r:id="rId26"/>
    <p:sldId id="564" r:id="rId27"/>
    <p:sldId id="528" r:id="rId2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A3A3"/>
    <a:srgbClr val="0000FF"/>
    <a:srgbClr val="93ADFF"/>
    <a:srgbClr val="7999FF"/>
    <a:srgbClr val="5B82FF"/>
    <a:srgbClr val="2D5FFF"/>
    <a:srgbClr val="FF7C80"/>
    <a:srgbClr val="FF5050"/>
    <a:srgbClr val="00FF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0952" autoAdjust="0"/>
  </p:normalViewPr>
  <p:slideViewPr>
    <p:cSldViewPr snapToGrid="0" snapToObjects="1">
      <p:cViewPr varScale="1">
        <p:scale>
          <a:sx n="126" d="100"/>
          <a:sy n="126" d="100"/>
        </p:scale>
        <p:origin x="-1194" y="-96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3366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t" anchorCtr="0" compatLnSpc="1">
            <a:prstTxWarp prst="textNoShape">
              <a:avLst/>
            </a:prstTxWarp>
          </a:bodyPr>
          <a:lstStyle>
            <a:lvl1pPr defTabSz="91360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t" anchorCtr="0" compatLnSpc="1">
            <a:prstTxWarp prst="textNoShape">
              <a:avLst/>
            </a:prstTxWarp>
          </a:bodyPr>
          <a:lstStyle>
            <a:lvl1pPr algn="r" defTabSz="91360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b" anchorCtr="0" compatLnSpc="1">
            <a:prstTxWarp prst="textNoShape">
              <a:avLst/>
            </a:prstTxWarp>
          </a:bodyPr>
          <a:lstStyle>
            <a:lvl1pPr defTabSz="91360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b" anchorCtr="0" compatLnSpc="1">
            <a:prstTxWarp prst="textNoShape">
              <a:avLst/>
            </a:prstTxWarp>
          </a:bodyPr>
          <a:lstStyle>
            <a:lvl1pPr algn="r" defTabSz="913606">
              <a:defRPr sz="1200"/>
            </a:lvl1pPr>
          </a:lstStyle>
          <a:p>
            <a:pPr>
              <a:defRPr/>
            </a:pPr>
            <a:fld id="{E3B4D331-DCB4-4E27-8E12-AE306215E6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440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BDD9-5A8C-4C79-8130-EAE6D8AC6C95}" type="datetimeFigureOut">
              <a:rPr lang="de-DE" smtClean="0"/>
              <a:pPr/>
              <a:t>24.04.2017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5AF5E-32FA-4AB4-8325-9152B038282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50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7" descr="C:\Daniela\Power-point\wwwkopf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62200" y="1676400"/>
            <a:ext cx="6781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39"/>
          <p:cNvSpPr txBox="1">
            <a:spLocks noChangeArrowheads="1"/>
          </p:cNvSpPr>
          <p:nvPr/>
        </p:nvSpPr>
        <p:spPr bwMode="auto">
          <a:xfrm>
            <a:off x="0" y="3429000"/>
            <a:ext cx="91440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 anchorCtr="1"/>
          <a:lstStyle/>
          <a:p>
            <a:pPr algn="ctr" eaLnBrk="0" hangingPunct="0">
              <a:defRPr/>
            </a:pPr>
            <a:endParaRPr lang="de-DE" sz="32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Text Box 1043"/>
          <p:cNvSpPr txBox="1">
            <a:spLocks noChangeArrowheads="1"/>
          </p:cNvSpPr>
          <p:nvPr/>
        </p:nvSpPr>
        <p:spPr bwMode="auto">
          <a:xfrm>
            <a:off x="2438400" y="1676400"/>
            <a:ext cx="67056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 anchorCtr="1"/>
          <a:lstStyle/>
          <a:p>
            <a:pPr algn="ctr" eaLnBrk="0" hangingPunct="0">
              <a:defRPr/>
            </a:pPr>
            <a:r>
              <a:rPr lang="de-DE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Neuer Emswasserspiegel</a:t>
            </a:r>
          </a:p>
          <a:p>
            <a:pPr algn="ctr" eaLnBrk="0" hangingPunct="0">
              <a:defRPr/>
            </a:pPr>
            <a:r>
              <a:rPr lang="de-DE" dirty="0">
                <a:solidFill>
                  <a:schemeClr val="bg2"/>
                </a:solidFill>
                <a:latin typeface="+mj-lt"/>
              </a:rPr>
              <a:t>Grundlage zur Umsetzung der WRRL</a:t>
            </a:r>
          </a:p>
          <a:p>
            <a:pPr algn="ctr" eaLnBrk="0" hangingPunct="0">
              <a:defRPr/>
            </a:pPr>
            <a:r>
              <a:rPr lang="de-DE" dirty="0">
                <a:solidFill>
                  <a:schemeClr val="bg2"/>
                </a:solidFill>
                <a:latin typeface="+mj-lt"/>
              </a:rPr>
              <a:t>zwischen Rheda-Wiedenbrück und Warendorf</a:t>
            </a:r>
          </a:p>
        </p:txBody>
      </p:sp>
      <p:sp>
        <p:nvSpPr>
          <p:cNvPr id="5" name="Text Box 1050"/>
          <p:cNvSpPr txBox="1">
            <a:spLocks noChangeArrowheads="1"/>
          </p:cNvSpPr>
          <p:nvPr/>
        </p:nvSpPr>
        <p:spPr bwMode="auto">
          <a:xfrm>
            <a:off x="1905000" y="457200"/>
            <a:ext cx="57150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de-DE" sz="2500" b="1">
                <a:solidFill>
                  <a:srgbClr val="C0C0C0"/>
                </a:solidFill>
                <a:latin typeface="Arial" charset="0"/>
              </a:rPr>
              <a:t>Kreis Gütersloh	  Kreis Warendorf	</a:t>
            </a:r>
          </a:p>
        </p:txBody>
      </p:sp>
      <p:sp>
        <p:nvSpPr>
          <p:cNvPr id="6" name="Line 1057"/>
          <p:cNvSpPr>
            <a:spLocks noChangeShapeType="1"/>
          </p:cNvSpPr>
          <p:nvPr/>
        </p:nvSpPr>
        <p:spPr bwMode="auto">
          <a:xfrm>
            <a:off x="0" y="6332538"/>
            <a:ext cx="914082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7" name="Picture 1052" descr="C:\Daniela\Power-point\wwwkopf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9800" y="6326188"/>
            <a:ext cx="31242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53"/>
          <p:cNvSpPr>
            <a:spLocks noChangeArrowheads="1"/>
          </p:cNvSpPr>
          <p:nvPr/>
        </p:nvSpPr>
        <p:spPr bwMode="auto">
          <a:xfrm>
            <a:off x="7775575" y="6389688"/>
            <a:ext cx="1368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lnSpc>
                <a:spcPct val="110000"/>
              </a:lnSpc>
              <a:spcBef>
                <a:spcPct val="30000"/>
              </a:spcBef>
              <a:defRPr/>
            </a:pPr>
            <a:fld id="{37C8D44F-78E1-47F9-AC68-5EABA484C350}" type="slidenum">
              <a:rPr lang="de-DE" sz="1400" b="1">
                <a:solidFill>
                  <a:srgbClr val="00468E"/>
                </a:solidFill>
                <a:latin typeface="Arial" charset="0"/>
                <a:cs typeface="Times New Roman" pitchFamily="18" charset="0"/>
              </a:rPr>
              <a:pPr algn="r" eaLnBrk="0" hangingPunct="0">
                <a:lnSpc>
                  <a:spcPct val="110000"/>
                </a:lnSpc>
                <a:spcBef>
                  <a:spcPct val="30000"/>
                </a:spcBef>
                <a:defRPr/>
              </a:pPr>
              <a:t>‹Nr.›</a:t>
            </a:fld>
            <a:endParaRPr lang="de-DE" sz="1400" b="1">
              <a:solidFill>
                <a:srgbClr val="00468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9" name="Line 1062"/>
          <p:cNvSpPr>
            <a:spLocks noChangeShapeType="1"/>
          </p:cNvSpPr>
          <p:nvPr/>
        </p:nvSpPr>
        <p:spPr bwMode="auto">
          <a:xfrm>
            <a:off x="304800" y="6369050"/>
            <a:ext cx="30480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0" name="Line 1063"/>
          <p:cNvSpPr>
            <a:spLocks noChangeShapeType="1"/>
          </p:cNvSpPr>
          <p:nvPr/>
        </p:nvSpPr>
        <p:spPr bwMode="auto">
          <a:xfrm>
            <a:off x="431800" y="6440488"/>
            <a:ext cx="5397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1" name="Line 1064"/>
          <p:cNvSpPr>
            <a:spLocks noChangeShapeType="1"/>
          </p:cNvSpPr>
          <p:nvPr/>
        </p:nvSpPr>
        <p:spPr bwMode="auto">
          <a:xfrm>
            <a:off x="363538" y="6403975"/>
            <a:ext cx="18415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2" name="Freeform 1065"/>
          <p:cNvSpPr>
            <a:spLocks/>
          </p:cNvSpPr>
          <p:nvPr/>
        </p:nvSpPr>
        <p:spPr bwMode="auto">
          <a:xfrm>
            <a:off x="304800" y="6170613"/>
            <a:ext cx="3048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96"/>
              </a:cxn>
              <a:cxn ang="0">
                <a:pos x="288" y="0"/>
              </a:cxn>
              <a:cxn ang="0">
                <a:pos x="0" y="0"/>
              </a:cxn>
            </a:cxnLst>
            <a:rect l="0" t="0" r="r" b="b"/>
            <a:pathLst>
              <a:path w="288" h="96">
                <a:moveTo>
                  <a:pt x="0" y="0"/>
                </a:moveTo>
                <a:lnTo>
                  <a:pt x="144" y="96"/>
                </a:lnTo>
                <a:lnTo>
                  <a:pt x="288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>
            <a:solidFill>
              <a:srgbClr val="447F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13" name="Picture 1054" descr="D:\temp\Präsentationen\soennichsenpartner-durchsichtig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97600" y="6454775"/>
            <a:ext cx="2413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67" descr="Z:\Auftg_10\A-21_10\Grafiken_Bilder\logo_GT.gif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228600"/>
            <a:ext cx="167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68" descr="Z:\Auftg_10\A-21_10\Grafiken_Bilder\logo_WAF.gif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467600" y="228600"/>
            <a:ext cx="14128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69" descr="Z:\Auftg_08\a-10_08\Fotos\Ems_Neue_Mühle_2008-04-10 038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16573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70"/>
          <p:cNvSpPr txBox="1">
            <a:spLocks noChangeArrowheads="1"/>
          </p:cNvSpPr>
          <p:nvPr userDrawn="1"/>
        </p:nvSpPr>
        <p:spPr bwMode="auto">
          <a:xfrm>
            <a:off x="2362200" y="3642101"/>
            <a:ext cx="6778624" cy="236988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sz="3200" dirty="0" smtClean="0">
                <a:latin typeface="+mj-lt"/>
              </a:rPr>
              <a:t>Zusammenfassung der gutachterlichen</a:t>
            </a:r>
            <a:r>
              <a:rPr lang="de-DE" sz="3200" baseline="0" dirty="0" smtClean="0">
                <a:latin typeface="+mj-lt"/>
              </a:rPr>
              <a:t> Ergebnisse</a:t>
            </a:r>
            <a:r>
              <a:rPr lang="de-DE" baseline="0" dirty="0" smtClean="0">
                <a:latin typeface="Futuri" pitchFamily="2" charset="0"/>
              </a:rPr>
              <a:t>						</a:t>
            </a:r>
            <a:endParaRPr lang="de-DE" dirty="0" smtClean="0">
              <a:latin typeface="Futuri" pitchFamily="2" charset="0"/>
            </a:endParaRPr>
          </a:p>
          <a:p>
            <a:pPr marL="457200" indent="-457200" algn="l">
              <a:spcBef>
                <a:spcPct val="50000"/>
              </a:spcBef>
              <a:buFontTx/>
              <a:buNone/>
              <a:defRPr/>
            </a:pPr>
            <a:r>
              <a:rPr lang="de-DE" dirty="0" smtClean="0">
                <a:latin typeface="+mj-lt"/>
              </a:rPr>
              <a:t>26. April 2017		Detlef Sönnichsen</a:t>
            </a:r>
          </a:p>
          <a:p>
            <a:pPr marL="252000" indent="-457200" algn="l">
              <a:spcBef>
                <a:spcPts val="0"/>
              </a:spcBef>
              <a:buFontTx/>
              <a:buNone/>
              <a:defRPr/>
            </a:pPr>
            <a:r>
              <a:rPr lang="de-DE" dirty="0" smtClean="0">
                <a:latin typeface="+mj-lt"/>
              </a:rPr>
              <a:t>					Hanna Haendel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Line 30"/>
          <p:cNvSpPr>
            <a:spLocks noChangeShapeType="1"/>
          </p:cNvSpPr>
          <p:nvPr/>
        </p:nvSpPr>
        <p:spPr bwMode="auto">
          <a:xfrm>
            <a:off x="0" y="6332538"/>
            <a:ext cx="914082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1027" name="Picture 12" descr="C:\Daniela\Power-point\wwwkopf.bmp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019800" y="6326188"/>
            <a:ext cx="31242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3" descr="C:\Daniela\Power-point\wwwkopf.bmp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0"/>
            <a:ext cx="3200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7775575" y="6389688"/>
            <a:ext cx="1368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lnSpc>
                <a:spcPct val="110000"/>
              </a:lnSpc>
              <a:spcBef>
                <a:spcPct val="30000"/>
              </a:spcBef>
              <a:defRPr/>
            </a:pPr>
            <a:fld id="{17691D8B-A21A-4147-A5B2-2D2C7B315943}" type="slidenum">
              <a:rPr lang="de-DE" sz="1400" b="1">
                <a:solidFill>
                  <a:srgbClr val="00468E"/>
                </a:solidFill>
                <a:latin typeface="Arial" charset="0"/>
                <a:cs typeface="Times New Roman" pitchFamily="18" charset="0"/>
              </a:rPr>
              <a:pPr algn="r" eaLnBrk="0" hangingPunct="0">
                <a:lnSpc>
                  <a:spcPct val="110000"/>
                </a:lnSpc>
                <a:spcBef>
                  <a:spcPct val="30000"/>
                </a:spcBef>
                <a:defRPr/>
              </a:pPr>
              <a:t>‹Nr.›</a:t>
            </a:fld>
            <a:endParaRPr lang="de-DE" sz="1400" b="1">
              <a:solidFill>
                <a:srgbClr val="00468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572000" y="0"/>
            <a:ext cx="3581400" cy="50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hangingPunct="0">
              <a:defRPr/>
            </a:pPr>
            <a:r>
              <a:rPr lang="de-DE" sz="1600" b="1">
                <a:solidFill>
                  <a:srgbClr val="C0C0C0"/>
                </a:solidFill>
                <a:latin typeface="Arial" charset="0"/>
              </a:rPr>
              <a:t>Kreis Gütersloh   Kreis Warendorf</a:t>
            </a:r>
          </a:p>
        </p:txBody>
      </p:sp>
      <p:pic>
        <p:nvPicPr>
          <p:cNvPr id="1031" name="Picture 16" descr="D:\temp\Präsentationen\soennichsenpartner-durchsichtig.gif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6197600" y="6454775"/>
            <a:ext cx="2413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0" y="6324600"/>
            <a:ext cx="6019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20000" tIns="44450" rIns="90488" bIns="44450" anchor="ctr"/>
          <a:lstStyle/>
          <a:p>
            <a:pPr eaLnBrk="0" hangingPunct="0">
              <a:defRPr/>
            </a:pPr>
            <a:r>
              <a:rPr lang="de-DE" sz="2000" b="1">
                <a:solidFill>
                  <a:srgbClr val="C0C0C0"/>
                </a:solidFill>
                <a:latin typeface="Arial" charset="0"/>
              </a:rPr>
              <a:t>Neuer Emswasserspiegel</a:t>
            </a:r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>
            <a:off x="3165475" y="520700"/>
            <a:ext cx="5976938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304800" y="6369050"/>
            <a:ext cx="30480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>
            <a:off x="431800" y="6440488"/>
            <a:ext cx="5397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>
            <a:off x="363538" y="6403975"/>
            <a:ext cx="18415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304800" y="6170613"/>
            <a:ext cx="3048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96"/>
              </a:cxn>
              <a:cxn ang="0">
                <a:pos x="288" y="0"/>
              </a:cxn>
              <a:cxn ang="0">
                <a:pos x="0" y="0"/>
              </a:cxn>
            </a:cxnLst>
            <a:rect l="0" t="0" r="r" b="b"/>
            <a:pathLst>
              <a:path w="288" h="96">
                <a:moveTo>
                  <a:pt x="0" y="0"/>
                </a:moveTo>
                <a:lnTo>
                  <a:pt x="144" y="96"/>
                </a:lnTo>
                <a:lnTo>
                  <a:pt x="288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>
            <a:solidFill>
              <a:srgbClr val="447F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1038" name="Picture 36" descr="Z:\Auftg_10\A-21_10\Grafiken_Bilder\logo_GT.gif"/>
          <p:cNvPicPr>
            <a:picLocks noChangeAspect="1" noChangeArrowheads="1"/>
          </p:cNvPicPr>
          <p:nvPr userDrawn="1"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3352800" y="0"/>
            <a:ext cx="12922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37" descr="Z:\Auftg_10\A-21_10\Grafiken_Bilder\logo_WAF.gif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8001000" y="0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45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lipboard01.jpg"/>
          <p:cNvPicPr>
            <a:picLocks noChangeAspect="1"/>
          </p:cNvPicPr>
          <p:nvPr/>
        </p:nvPicPr>
        <p:blipFill>
          <a:blip r:embed="rId2" cstate="print"/>
          <a:srcRect l="18787" t="25799" r="3611" b="13955"/>
          <a:stretch>
            <a:fillRect/>
          </a:stretch>
        </p:blipFill>
        <p:spPr>
          <a:xfrm>
            <a:off x="799200" y="1407600"/>
            <a:ext cx="7249885" cy="4521589"/>
          </a:xfrm>
          <a:prstGeom prst="rect">
            <a:avLst/>
          </a:prstGeom>
        </p:spPr>
      </p:pic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933061" y="1138335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Grundwassermodell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411755" y="5456239"/>
            <a:ext cx="2637330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3"/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Differenz Sommerstau – Winterstau</a:t>
            </a:r>
          </a:p>
          <a:p>
            <a:pPr marL="0" lvl="3"/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BGU)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Grundwassermodell</a:t>
            </a:r>
          </a:p>
        </p:txBody>
      </p:sp>
      <p:pic>
        <p:nvPicPr>
          <p:cNvPr id="4" name="Grafik 3" descr="Clipboard01.jpg"/>
          <p:cNvPicPr>
            <a:picLocks noChangeAspect="1"/>
          </p:cNvPicPr>
          <p:nvPr/>
        </p:nvPicPr>
        <p:blipFill>
          <a:blip r:embed="rId2" cstate="print"/>
          <a:srcRect l="32039" t="28148" r="4950" b="25473"/>
          <a:stretch>
            <a:fillRect/>
          </a:stretch>
        </p:blipFill>
        <p:spPr>
          <a:xfrm>
            <a:off x="798742" y="1408917"/>
            <a:ext cx="7558360" cy="46669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266161" y="5617228"/>
            <a:ext cx="3086100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3"/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Grundwasserstrom an Brunnenentnahmen (Quelle: BGU)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52425" y="2192694"/>
            <a:ext cx="87915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i="1" dirty="0" smtClean="0"/>
              <a:t>Wasserversorgung: Bestand Winterstau und Sommerstau</a:t>
            </a:r>
          </a:p>
          <a:p>
            <a:r>
              <a:rPr lang="de-DE" sz="2800" i="1" dirty="0" smtClean="0"/>
              <a:t>An den Brunnen des Wasserwerks </a:t>
            </a:r>
            <a:r>
              <a:rPr lang="de-DE" sz="2800" i="1" dirty="0" err="1" smtClean="0"/>
              <a:t>Dackmar</a:t>
            </a:r>
            <a:r>
              <a:rPr lang="de-DE" sz="2800" i="1" dirty="0" smtClean="0"/>
              <a:t> […][ist] der </a:t>
            </a:r>
            <a:r>
              <a:rPr lang="de-DE" sz="2800" i="1" dirty="0" err="1" smtClean="0"/>
              <a:t>Einstau</a:t>
            </a:r>
            <a:r>
              <a:rPr lang="de-DE" sz="2800" i="1" dirty="0" smtClean="0"/>
              <a:t> für die Gewinnung von Bedeutung […]. </a:t>
            </a:r>
          </a:p>
          <a:p>
            <a:r>
              <a:rPr lang="de-DE" sz="2800" i="1" dirty="0" smtClean="0"/>
              <a:t>Bei den </a:t>
            </a:r>
            <a:r>
              <a:rPr lang="de-DE" sz="2800" i="1" dirty="0" err="1" smtClean="0"/>
              <a:t>Ww</a:t>
            </a:r>
            <a:r>
              <a:rPr lang="de-DE" sz="2800" i="1" dirty="0" smtClean="0"/>
              <a:t> </a:t>
            </a:r>
            <a:r>
              <a:rPr lang="de-DE" sz="2800" i="1" dirty="0" err="1" smtClean="0"/>
              <a:t>Quenhorn</a:t>
            </a:r>
            <a:r>
              <a:rPr lang="de-DE" sz="2800" i="1" dirty="0" smtClean="0"/>
              <a:t> II und Harsewinkel ist die Stauwirkung auf 0,1 - 0,2 m begrenzt und daher von nachrangiger Bedeutung.</a:t>
            </a:r>
          </a:p>
          <a:p>
            <a:r>
              <a:rPr lang="de-DE" sz="2800" i="1" dirty="0" smtClean="0"/>
              <a:t> 								(BGU)</a:t>
            </a:r>
          </a:p>
        </p:txBody>
      </p:sp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933061" y="1138335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Grundwassermodell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59234" y="1260615"/>
            <a:ext cx="87915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i="1" dirty="0" smtClean="0"/>
              <a:t>Vergleich Q182 und Winterstau</a:t>
            </a:r>
          </a:p>
          <a:p>
            <a:r>
              <a:rPr lang="de-DE" sz="2800" i="1" dirty="0" smtClean="0"/>
              <a:t>[…] [Es] resultiert ein Grundwasseranstieg insbesondere im Unterwasser der Querbauwerke. […]Für die </a:t>
            </a:r>
            <a:r>
              <a:rPr lang="de-DE" sz="2800" i="1" dirty="0" err="1" smtClean="0"/>
              <a:t>Ww</a:t>
            </a:r>
            <a:r>
              <a:rPr lang="de-DE" sz="2800" i="1" dirty="0" smtClean="0"/>
              <a:t> Harsewinkel und </a:t>
            </a:r>
            <a:r>
              <a:rPr lang="de-DE" sz="2800" i="1" dirty="0" err="1" smtClean="0"/>
              <a:t>Dackmar</a:t>
            </a:r>
            <a:r>
              <a:rPr lang="de-DE" sz="2800" i="1" dirty="0" smtClean="0"/>
              <a:t> geht damit eine deutliche Vergrößerung des Grundwasserdargebotes einher. </a:t>
            </a:r>
          </a:p>
          <a:p>
            <a:endParaRPr lang="de-DE" sz="2800" i="1" dirty="0" smtClean="0"/>
          </a:p>
          <a:p>
            <a:r>
              <a:rPr lang="de-DE" sz="2800" b="1" i="1" dirty="0" smtClean="0"/>
              <a:t>Vergleich MNW und Sommerstau</a:t>
            </a:r>
          </a:p>
          <a:p>
            <a:r>
              <a:rPr lang="de-DE" sz="2800" i="1" dirty="0" smtClean="0"/>
              <a:t>Es resultiert eine moderate Absenkung auf den ufernahen Grundstücken oberhalb der Wehre in einer Größenordnung von 0,2 - 0,5 m sowie ein Anstieg von etwa 0,2 - 0,4 m der ufernahen Zonen im Unterwasser.			(BGU)</a:t>
            </a:r>
          </a:p>
        </p:txBody>
      </p:sp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933061" y="1138335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Grundwassermodell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1499125" y="1662545"/>
            <a:ext cx="633751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err="1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bg2">
                  <a:lumMod val="50000"/>
                  <a:lumOff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Grundwassermodell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Ökologie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Landwirtschaft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lipboard01.jpg"/>
          <p:cNvPicPr>
            <a:picLocks noChangeAspect="1"/>
          </p:cNvPicPr>
          <p:nvPr/>
        </p:nvPicPr>
        <p:blipFill>
          <a:blip r:embed="rId2" cstate="print"/>
          <a:srcRect l="4593" t="16794" r="18457" b="15446"/>
          <a:stretch>
            <a:fillRect/>
          </a:stretch>
        </p:blipFill>
        <p:spPr>
          <a:xfrm>
            <a:off x="175411" y="1627294"/>
            <a:ext cx="5094478" cy="2803784"/>
          </a:xfrm>
          <a:prstGeom prst="rect">
            <a:avLst/>
          </a:prstGeom>
        </p:spPr>
      </p:pic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0" y="1627294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3. Ökologie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002" t="12373" r="9398" b="7491"/>
          <a:stretch>
            <a:fillRect/>
          </a:stretch>
        </p:blipFill>
        <p:spPr bwMode="auto">
          <a:xfrm>
            <a:off x="184936" y="4459653"/>
            <a:ext cx="4690358" cy="162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nhaltsplatzhalter 3" descr="Clipboard0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479" t="2333" r="23946" b="8667"/>
          <a:stretch>
            <a:fillRect/>
          </a:stretch>
        </p:blipFill>
        <p:spPr>
          <a:xfrm>
            <a:off x="5198935" y="2772986"/>
            <a:ext cx="3735797" cy="290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3. Ökologie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746" t="20806" r="2976" b="5072"/>
          <a:stretch>
            <a:fillRect/>
          </a:stretch>
        </p:blipFill>
        <p:spPr bwMode="auto">
          <a:xfrm>
            <a:off x="257259" y="3856037"/>
            <a:ext cx="5136022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1310" t="31985" r="55535" b="19904"/>
          <a:stretch>
            <a:fillRect/>
          </a:stretch>
        </p:blipFill>
        <p:spPr bwMode="auto">
          <a:xfrm>
            <a:off x="5579871" y="1684444"/>
            <a:ext cx="3316479" cy="430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 descr="Clipboard01.jpg"/>
          <p:cNvPicPr>
            <a:picLocks noChangeAspect="1"/>
          </p:cNvPicPr>
          <p:nvPr/>
        </p:nvPicPr>
        <p:blipFill>
          <a:blip r:embed="rId4" cstate="print"/>
          <a:srcRect l="38221" t="50771" r="30000" b="18865"/>
          <a:stretch>
            <a:fillRect/>
          </a:stretch>
        </p:blipFill>
        <p:spPr>
          <a:xfrm>
            <a:off x="1876425" y="1714499"/>
            <a:ext cx="3497805" cy="2088853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 bwMode="auto">
          <a:xfrm>
            <a:off x="4067174" y="3371850"/>
            <a:ext cx="990601" cy="447674"/>
          </a:xfrm>
          <a:prstGeom prst="ellipse">
            <a:avLst/>
          </a:prstGeom>
          <a:noFill/>
          <a:ln w="38100" cap="sq" cmpd="sng" algn="ctr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579871" y="5529560"/>
            <a:ext cx="2202054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GB 4015 – 222</a:t>
            </a:r>
          </a:p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Büro Düphans)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876425" y="3341687"/>
            <a:ext cx="1990725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Lage GB 4015 – 222 (Quelle: Büro Düphans)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352800" y="5510510"/>
            <a:ext cx="2022843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Bewertung GB 4015 - 222 (Quelle: Büro Düphans)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lipboard01.jpg"/>
          <p:cNvPicPr>
            <a:picLocks noChangeAspect="1"/>
          </p:cNvPicPr>
          <p:nvPr/>
        </p:nvPicPr>
        <p:blipFill>
          <a:blip r:embed="rId2" cstate="print"/>
          <a:srcRect l="22722" t="22677" r="46344" b="39955"/>
          <a:stretch>
            <a:fillRect/>
          </a:stretch>
        </p:blipFill>
        <p:spPr>
          <a:xfrm>
            <a:off x="4648199" y="731021"/>
            <a:ext cx="4369005" cy="3298571"/>
          </a:xfrm>
          <a:prstGeom prst="rect">
            <a:avLst/>
          </a:prstGeom>
        </p:spPr>
      </p:pic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3. Ökologie</a:t>
            </a:r>
          </a:p>
        </p:txBody>
      </p:sp>
      <p:sp>
        <p:nvSpPr>
          <p:cNvPr id="4" name="Rechteck 3"/>
          <p:cNvSpPr/>
          <p:nvPr/>
        </p:nvSpPr>
        <p:spPr>
          <a:xfrm>
            <a:off x="1544663" y="4028859"/>
            <a:ext cx="74671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i="1" dirty="0" smtClean="0"/>
              <a:t>„Grundsätzlich profitieren die Schutzgebiete von der Planung des Rückbaues der </a:t>
            </a:r>
            <a:r>
              <a:rPr lang="de-DE" sz="3200" i="1" dirty="0" err="1" smtClean="0"/>
              <a:t>Emswehre</a:t>
            </a:r>
            <a:r>
              <a:rPr lang="de-DE" sz="3200" i="1" dirty="0" smtClean="0"/>
              <a:t> zwischen Rheda-Wiedenbrück und Warendorf.“ (Büro Düphans)</a:t>
            </a:r>
            <a:endParaRPr lang="de-DE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6809737" y="3567194"/>
            <a:ext cx="2202054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Stillgewässer</a:t>
            </a:r>
          </a:p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Büro Düphans)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1499125" y="1662545"/>
            <a:ext cx="633751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err="1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bg2">
                  <a:lumMod val="50000"/>
                  <a:lumOff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Grundwassermodell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Ökologie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Landwirtschaft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 . Landwirtschaft</a:t>
            </a:r>
          </a:p>
        </p:txBody>
      </p:sp>
      <p:sp>
        <p:nvSpPr>
          <p:cNvPr id="5" name="Rechteck 4"/>
          <p:cNvSpPr/>
          <p:nvPr/>
        </p:nvSpPr>
        <p:spPr>
          <a:xfrm>
            <a:off x="894924" y="5373322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Q182 (Winter)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562600" y="1258402"/>
            <a:ext cx="3145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MNW (Sommer)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075" y="3617371"/>
            <a:ext cx="4195393" cy="242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090064" y="5780793"/>
            <a:ext cx="1451012" cy="21544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Agrartechnik-im-einsatz.de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9" name="Grafik 8" descr="Clipboard01.jpg"/>
          <p:cNvPicPr>
            <a:picLocks noChangeAspect="1"/>
          </p:cNvPicPr>
          <p:nvPr/>
        </p:nvPicPr>
        <p:blipFill>
          <a:blip r:embed="rId3" cstate="print"/>
          <a:srcRect b="20946"/>
          <a:stretch>
            <a:fillRect/>
          </a:stretch>
        </p:blipFill>
        <p:spPr>
          <a:xfrm>
            <a:off x="899273" y="1226338"/>
            <a:ext cx="4272802" cy="225926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23925" y="3114675"/>
            <a:ext cx="1451012" cy="33855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Wintergerste </a:t>
            </a:r>
          </a:p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ISB Baum)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1499125" y="1662545"/>
            <a:ext cx="633751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Grundwassermodell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Ökologie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Landwirtschaft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lipboard01.jpg"/>
          <p:cNvPicPr>
            <a:picLocks noChangeAspect="1"/>
          </p:cNvPicPr>
          <p:nvPr/>
        </p:nvPicPr>
        <p:blipFill>
          <a:blip r:embed="rId2" cstate="print"/>
          <a:srcRect l="1752" t="13705" b="205"/>
          <a:stretch>
            <a:fillRect/>
          </a:stretch>
        </p:blipFill>
        <p:spPr>
          <a:xfrm>
            <a:off x="122020" y="1351069"/>
            <a:ext cx="8983880" cy="4273550"/>
          </a:xfrm>
          <a:prstGeom prst="rect">
            <a:avLst/>
          </a:prstGeom>
        </p:spPr>
      </p:pic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 . Landwirtschaft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6350" y="4133850"/>
            <a:ext cx="31813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635838" y="5257490"/>
            <a:ext cx="1451012" cy="33855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de-DE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ISB Baum)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_DSC0124.JPG"/>
          <p:cNvPicPr>
            <a:picLocks noChangeAspect="1"/>
          </p:cNvPicPr>
          <p:nvPr/>
        </p:nvPicPr>
        <p:blipFill>
          <a:blip r:embed="rId2" cstate="print"/>
          <a:srcRect t="24299" b="4742"/>
          <a:stretch>
            <a:fillRect/>
          </a:stretch>
        </p:blipFill>
        <p:spPr>
          <a:xfrm>
            <a:off x="766220" y="1224337"/>
            <a:ext cx="7934184" cy="3753358"/>
          </a:xfrm>
          <a:prstGeom prst="rect">
            <a:avLst/>
          </a:prstGeom>
        </p:spPr>
      </p:pic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 . Landwirtschaft</a:t>
            </a:r>
          </a:p>
        </p:txBody>
      </p:sp>
      <p:sp>
        <p:nvSpPr>
          <p:cNvPr id="8" name="Rechteck 7"/>
          <p:cNvSpPr/>
          <p:nvPr/>
        </p:nvSpPr>
        <p:spPr>
          <a:xfrm>
            <a:off x="766220" y="4747960"/>
            <a:ext cx="7934184" cy="1446550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sz="2200" i="1" dirty="0" smtClean="0"/>
              <a:t>Tendenziell kann gesagt werden, dass mit der Höhe der </a:t>
            </a:r>
            <a:r>
              <a:rPr lang="de-DE" sz="2200" i="1" dirty="0" err="1" smtClean="0"/>
              <a:t>nFKWe</a:t>
            </a:r>
            <a:r>
              <a:rPr lang="de-DE" sz="2200" i="1" dirty="0" smtClean="0"/>
              <a:t> die Empfindlichkeit der Kulturpflanzen gegenüber Wassermangelphasen bzw. Trockenstress abnimmt, […] eine hohe Bodenwertzahl [hat] auch eine hohe </a:t>
            </a:r>
            <a:r>
              <a:rPr lang="de-DE" sz="2200" i="1" dirty="0" err="1" smtClean="0"/>
              <a:t>nFKWe</a:t>
            </a:r>
            <a:r>
              <a:rPr lang="de-DE" sz="2200" i="1" dirty="0" smtClean="0"/>
              <a:t>. 					(ISB Baum)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 . Landwirtschaft</a:t>
            </a:r>
          </a:p>
        </p:txBody>
      </p:sp>
      <p:sp>
        <p:nvSpPr>
          <p:cNvPr id="5" name="Rechteck 4"/>
          <p:cNvSpPr/>
          <p:nvPr/>
        </p:nvSpPr>
        <p:spPr>
          <a:xfrm>
            <a:off x="2486261" y="3446002"/>
            <a:ext cx="6635067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+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	Verbesserung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o	keine Veränderung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rgbClr val="FFC000"/>
                </a:solidFill>
                <a:latin typeface="Arial" charset="0"/>
                <a:cs typeface="Times New Roman" pitchFamily="18" charset="0"/>
              </a:rPr>
              <a:t>-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	leichte Verschlechterung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--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	Verschlechterung</a:t>
            </a:r>
          </a:p>
        </p:txBody>
      </p:sp>
      <p:sp>
        <p:nvSpPr>
          <p:cNvPr id="8" name="Rechteck 7"/>
          <p:cNvSpPr/>
          <p:nvPr/>
        </p:nvSpPr>
        <p:spPr>
          <a:xfrm>
            <a:off x="5681192" y="1295688"/>
            <a:ext cx="33041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MNW/Q182</a:t>
            </a:r>
          </a:p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(Sommer/Winter)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8533" y="3990110"/>
            <a:ext cx="23246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Ergebnis-</a:t>
            </a:r>
          </a:p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zusammen-</a:t>
            </a:r>
          </a:p>
          <a:p>
            <a:r>
              <a:rPr lang="de-DE" sz="3200" dirty="0" err="1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fassung</a:t>
            </a:r>
            <a:endParaRPr lang="de-DE" sz="3200" dirty="0" smtClean="0">
              <a:solidFill>
                <a:srgbClr val="FFFFFF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9" name="Geschweifte Klammer links 8"/>
          <p:cNvSpPr/>
          <p:nvPr/>
        </p:nvSpPr>
        <p:spPr bwMode="auto">
          <a:xfrm>
            <a:off x="2823207" y="3446002"/>
            <a:ext cx="758821" cy="2702278"/>
          </a:xfrm>
          <a:prstGeom prst="leftBrace">
            <a:avLst>
              <a:gd name="adj1" fmla="val 8333"/>
              <a:gd name="adj2" fmla="val 50000"/>
            </a:avLst>
          </a:prstGeom>
          <a:noFill/>
          <a:ln w="57150" cap="sq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Clipboard02.jpg"/>
          <p:cNvPicPr>
            <a:picLocks noChangeAspect="1"/>
          </p:cNvPicPr>
          <p:nvPr/>
        </p:nvPicPr>
        <p:blipFill>
          <a:blip r:embed="rId2" cstate="print"/>
          <a:srcRect l="14184" t="1247" r="6915" b="32432"/>
          <a:stretch>
            <a:fillRect/>
          </a:stretch>
        </p:blipFill>
        <p:spPr>
          <a:xfrm>
            <a:off x="597747" y="1416012"/>
            <a:ext cx="2119312" cy="1914072"/>
          </a:xfrm>
          <a:prstGeom prst="rect">
            <a:avLst/>
          </a:prstGeom>
        </p:spPr>
      </p:pic>
      <p:pic>
        <p:nvPicPr>
          <p:cNvPr id="11" name="Grafik 10" descr="Clipboard01.jpg"/>
          <p:cNvPicPr>
            <a:picLocks noChangeAspect="1"/>
          </p:cNvPicPr>
          <p:nvPr/>
        </p:nvPicPr>
        <p:blipFill>
          <a:blip r:embed="rId3" cstate="print"/>
          <a:srcRect l="4386" t="1524" r="16494" b="31184"/>
          <a:stretch>
            <a:fillRect/>
          </a:stretch>
        </p:blipFill>
        <p:spPr>
          <a:xfrm>
            <a:off x="2823207" y="1407801"/>
            <a:ext cx="2125020" cy="192149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256522" y="1452844"/>
            <a:ext cx="1451012" cy="33855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Q182/Winter </a:t>
            </a:r>
          </a:p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ISB Baum)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87690" y="1452639"/>
            <a:ext cx="1451012" cy="33855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MNW/Sommer </a:t>
            </a:r>
          </a:p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ISB Baum)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-1324960" y="1561976"/>
            <a:ext cx="10161037" cy="452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   549 ha     Verbesserung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3.718 ha     keine Veränderung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   450 ha     leichte Verschlechterung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   231 ha     Verschlechterung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 . Landwirtschaft</a:t>
            </a:r>
          </a:p>
        </p:txBody>
      </p:sp>
      <p:sp>
        <p:nvSpPr>
          <p:cNvPr id="4" name="Rechteck 3"/>
          <p:cNvSpPr/>
          <p:nvPr/>
        </p:nvSpPr>
        <p:spPr>
          <a:xfrm>
            <a:off x="6366761" y="1042519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Q182 (Winter)</a:t>
            </a:r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041" y="3966918"/>
            <a:ext cx="3525813" cy="203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541842" y="5790666"/>
            <a:ext cx="1451012" cy="21544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Agrartechnik-im-einsatz.de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-974684" y="1562859"/>
            <a:ext cx="8326705" cy="426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182 ha     Verbesserung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902 ha     keine Veränderung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139 ha     leichte Verschlechterung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  85 ha     Verschlechterung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 . Landwirtschaft</a:t>
            </a:r>
          </a:p>
        </p:txBody>
      </p:sp>
      <p:sp>
        <p:nvSpPr>
          <p:cNvPr id="4" name="Rechteck 3"/>
          <p:cNvSpPr/>
          <p:nvPr/>
        </p:nvSpPr>
        <p:spPr>
          <a:xfrm>
            <a:off x="5991225" y="1108718"/>
            <a:ext cx="3145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MNW (Sommer)</a:t>
            </a:r>
            <a:endParaRPr lang="de-DE" dirty="0"/>
          </a:p>
        </p:txBody>
      </p:sp>
      <p:pic>
        <p:nvPicPr>
          <p:cNvPr id="5" name="Grafik 4" descr="Clipboard01.jpg"/>
          <p:cNvPicPr>
            <a:picLocks noChangeAspect="1"/>
          </p:cNvPicPr>
          <p:nvPr/>
        </p:nvPicPr>
        <p:blipFill>
          <a:blip r:embed="rId2" cstate="print"/>
          <a:srcRect b="20946"/>
          <a:stretch>
            <a:fillRect/>
          </a:stretch>
        </p:blipFill>
        <p:spPr>
          <a:xfrm>
            <a:off x="5454535" y="3989309"/>
            <a:ext cx="3588290" cy="18973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52339" y="5548080"/>
            <a:ext cx="1451012" cy="33855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Wintergerste </a:t>
            </a:r>
          </a:p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ISB Baum)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2762250" y="3283744"/>
            <a:ext cx="5495925" cy="253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 . Landwirtschaft</a:t>
            </a:r>
          </a:p>
        </p:txBody>
      </p:sp>
      <p:sp>
        <p:nvSpPr>
          <p:cNvPr id="9" name="Rechteck 8"/>
          <p:cNvSpPr/>
          <p:nvPr/>
        </p:nvSpPr>
        <p:spPr>
          <a:xfrm>
            <a:off x="352425" y="1287609"/>
            <a:ext cx="87915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i="1" dirty="0" smtClean="0"/>
              <a:t>Aus landwirtschaftlicher Sicht stellen somit die jährlich wiederkehrenden höheren Frühjahrsgrundwasserstände ein größeres Risiko bzw. Nachteile dar, als die gelegentlich auftretenden Ertragsminderungen in Trockenstressphasen durch den unzureichenden kapillaren Grundwasseranstieg.</a:t>
            </a:r>
          </a:p>
          <a:p>
            <a:endParaRPr lang="de-DE" sz="3200" i="1" dirty="0" smtClean="0"/>
          </a:p>
          <a:p>
            <a:r>
              <a:rPr lang="de-DE" sz="3200" i="1" dirty="0" smtClean="0"/>
              <a:t>[…] Daher ist generell zu empfehlen den neuen Emswasserspiegel für […] empfindliche Standorte zu modifizieren.“ 				(ISB Baum)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0" y="944628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	Für eine Umgestaltung der verbleibenden 6 von 9 Emsstauanlagen zwischen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Rheda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 und Warendorf liegen die notwendigen Grundlagen der</a:t>
            </a:r>
          </a:p>
          <a:p>
            <a:pPr marL="3200400" lvl="6" indent="-457200" eaLnBrk="0" hangingPunct="0">
              <a:lnSpc>
                <a:spcPct val="125000"/>
              </a:lnSpc>
              <a:spcBef>
                <a:spcPct val="10000"/>
              </a:spcBef>
              <a:buFontTx/>
              <a:buChar char="-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Wasserwirtschaft</a:t>
            </a:r>
          </a:p>
          <a:p>
            <a:pPr marL="3200400" lvl="6" indent="-457200" eaLnBrk="0" hangingPunct="0">
              <a:lnSpc>
                <a:spcPct val="125000"/>
              </a:lnSpc>
              <a:spcBef>
                <a:spcPct val="10000"/>
              </a:spcBef>
              <a:buFontTx/>
              <a:buChar char="-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Ökologie</a:t>
            </a:r>
          </a:p>
          <a:p>
            <a:pPr marL="3200400" lvl="6" indent="-457200" eaLnBrk="0" hangingPunct="0">
              <a:lnSpc>
                <a:spcPct val="125000"/>
              </a:lnSpc>
              <a:spcBef>
                <a:spcPct val="10000"/>
              </a:spcBef>
              <a:buFontTx/>
              <a:buChar char="-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Landwirtschaft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	vor!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  <a:buFontTx/>
              <a:buChar char="-"/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944628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Fazit: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ldergebnis für heimische fisch unterwass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006" y="2691691"/>
            <a:ext cx="2647950" cy="1724025"/>
          </a:xfrm>
          <a:prstGeom prst="rect">
            <a:avLst/>
          </a:prstGeom>
          <a:noFill/>
        </p:spPr>
      </p:pic>
      <p:pic>
        <p:nvPicPr>
          <p:cNvPr id="3074" name="Picture 2" descr="Bildergebnis für heimische fisch unterwasser"/>
          <p:cNvPicPr>
            <a:picLocks noChangeAspect="1" noChangeArrowheads="1"/>
          </p:cNvPicPr>
          <p:nvPr/>
        </p:nvPicPr>
        <p:blipFill>
          <a:blip r:embed="rId3" cstate="print"/>
          <a:srcRect t="7444" b="6436"/>
          <a:stretch>
            <a:fillRect/>
          </a:stretch>
        </p:blipFill>
        <p:spPr bwMode="auto">
          <a:xfrm>
            <a:off x="432679" y="1035312"/>
            <a:ext cx="7536831" cy="4868033"/>
          </a:xfrm>
          <a:prstGeom prst="rect">
            <a:avLst/>
          </a:prstGeom>
          <a:noFill/>
        </p:spPr>
      </p:pic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5665565" y="1236664"/>
            <a:ext cx="3067049" cy="1096168"/>
          </a:xfrm>
          <a:prstGeom prst="rect">
            <a:avLst/>
          </a:prstGeom>
          <a:solidFill>
            <a:schemeClr val="bg2">
              <a:lumMod val="85000"/>
              <a:lumOff val="15000"/>
              <a:alpha val="57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r" eaLnBrk="0" hangingPunct="0">
              <a:lnSpc>
                <a:spcPct val="125000"/>
              </a:lnSpc>
              <a:spcBef>
                <a:spcPct val="10000"/>
              </a:spcBef>
            </a:pPr>
            <a:endParaRPr lang="de-DE" sz="8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2000" dirty="0" smtClean="0">
                <a:latin typeface="Arial" charset="0"/>
                <a:cs typeface="Times New Roman" pitchFamily="18" charset="0"/>
              </a:rPr>
              <a:t>       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Vielen Dank! 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58956" y="5687902"/>
            <a:ext cx="2910554" cy="21544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Quelle https://i.ytimg.com/vi/t7ev7HjeiKc/hqdefault.jpg</a:t>
            </a:r>
            <a:endParaRPr lang="de-DE" sz="8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Rectangle 1027" descr="Y:\Foto\WERRE\Detmold\Werre-DT_09_02013.JPG"/>
          <p:cNvSpPr>
            <a:spLocks noChangeArrowheads="1"/>
          </p:cNvSpPr>
          <p:nvPr/>
        </p:nvSpPr>
        <p:spPr bwMode="auto">
          <a:xfrm>
            <a:off x="5028728" y="2874441"/>
            <a:ext cx="3768725" cy="2819233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endParaRPr lang="de-DE" sz="2000" b="1" dirty="0">
              <a:latin typeface="Arial" charset="0"/>
              <a:cs typeface="Times New Roman" pitchFamily="18" charset="0"/>
            </a:endParaRP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 err="1">
                <a:latin typeface="Arial" charset="0"/>
                <a:cs typeface="Times New Roman" pitchFamily="18" charset="0"/>
              </a:rPr>
              <a:t>Sönnichsen&amp;Partner</a:t>
            </a:r>
            <a:endParaRPr lang="de-DE" sz="1600" b="1" dirty="0">
              <a:latin typeface="Arial" charset="0"/>
              <a:cs typeface="Times New Roman" pitchFamily="18" charset="0"/>
            </a:endParaRP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>
                <a:latin typeface="Arial" charset="0"/>
                <a:cs typeface="Times New Roman" pitchFamily="18" charset="0"/>
              </a:rPr>
              <a:t>Schwarzer Weg 8</a:t>
            </a:r>
            <a:br>
              <a:rPr lang="de-DE" sz="1600" b="1" dirty="0">
                <a:latin typeface="Arial" charset="0"/>
                <a:cs typeface="Times New Roman" pitchFamily="18" charset="0"/>
              </a:rPr>
            </a:br>
            <a:r>
              <a:rPr lang="de-DE" sz="1600" b="1" dirty="0">
                <a:latin typeface="Arial" charset="0"/>
                <a:cs typeface="Times New Roman" pitchFamily="18" charset="0"/>
              </a:rPr>
              <a:t>32423 Minden</a:t>
            </a:r>
            <a:br>
              <a:rPr lang="de-DE" sz="1600" b="1" dirty="0">
                <a:latin typeface="Arial" charset="0"/>
                <a:cs typeface="Times New Roman" pitchFamily="18" charset="0"/>
              </a:rPr>
            </a:br>
            <a:r>
              <a:rPr lang="de-DE" sz="1600" b="1" dirty="0">
                <a:latin typeface="Arial" charset="0"/>
                <a:cs typeface="Times New Roman" pitchFamily="18" charset="0"/>
              </a:rPr>
              <a:t>0571-45226</a:t>
            </a: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de-DE" sz="1600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</a:br>
            <a:r>
              <a:rPr lang="de-DE" sz="1600" b="1" dirty="0">
                <a:latin typeface="Arial" charset="0"/>
                <a:cs typeface="Times New Roman" pitchFamily="18" charset="0"/>
              </a:rPr>
              <a:t>www.soe-ing.de</a:t>
            </a: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 smtClean="0">
                <a:latin typeface="Arial" charset="0"/>
                <a:cs typeface="Times New Roman" pitchFamily="18" charset="0"/>
              </a:rPr>
              <a:t>post@soe-ing.de</a:t>
            </a:r>
            <a:endParaRPr lang="de-DE" sz="1600" dirty="0">
              <a:latin typeface="Futur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1499125" y="1662545"/>
            <a:ext cx="633751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Grundwassermodell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Ökologie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Landwirtschaft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0" y="1627294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Xxbild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messquerprofil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98219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215" y="1627293"/>
            <a:ext cx="8161570" cy="320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6922226" y="4968762"/>
            <a:ext cx="1730559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Tafelbergcharakter des Grundwasserpegels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295" y="1403350"/>
            <a:ext cx="8070948" cy="438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20006" y="2047954"/>
            <a:ext cx="1730559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Auslaufganglinie des GW-Speichers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62" y="1403350"/>
            <a:ext cx="7689476" cy="224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62" y="3770955"/>
            <a:ext cx="6144922" cy="226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601919" y="3263123"/>
            <a:ext cx="1637025" cy="2769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Profil </a:t>
            </a:r>
            <a:r>
              <a:rPr lang="de-DE" sz="1200" dirty="0" err="1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Dackmar</a:t>
            </a:r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 2015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041724" y="5662822"/>
            <a:ext cx="1754890" cy="2769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Profil </a:t>
            </a:r>
            <a:r>
              <a:rPr lang="de-DE" sz="1200" dirty="0" err="1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Pavenstädt</a:t>
            </a:r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 2015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Freihandform 6"/>
          <p:cNvSpPr/>
          <p:nvPr/>
        </p:nvSpPr>
        <p:spPr bwMode="auto">
          <a:xfrm>
            <a:off x="1101725" y="2184400"/>
            <a:ext cx="3771900" cy="571500"/>
          </a:xfrm>
          <a:custGeom>
            <a:avLst/>
            <a:gdLst>
              <a:gd name="connsiteX0" fmla="*/ 3175 w 3771900"/>
              <a:gd name="connsiteY0" fmla="*/ 355600 h 571500"/>
              <a:gd name="connsiteX1" fmla="*/ 387350 w 3771900"/>
              <a:gd name="connsiteY1" fmla="*/ 317500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28775 w 3771900"/>
              <a:gd name="connsiteY12" fmla="*/ 3556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0300 w 3771900"/>
              <a:gd name="connsiteY36" fmla="*/ 244475 h 571500"/>
              <a:gd name="connsiteX37" fmla="*/ 3556000 w 3771900"/>
              <a:gd name="connsiteY37" fmla="*/ 307975 h 571500"/>
              <a:gd name="connsiteX38" fmla="*/ 3476625 w 3771900"/>
              <a:gd name="connsiteY38" fmla="*/ 39052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  <a:gd name="connsiteX0" fmla="*/ 3175 w 3771900"/>
              <a:gd name="connsiteY0" fmla="*/ 355600 h 571500"/>
              <a:gd name="connsiteX1" fmla="*/ 419100 w 3771900"/>
              <a:gd name="connsiteY1" fmla="*/ 314325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28775 w 3771900"/>
              <a:gd name="connsiteY12" fmla="*/ 3556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0300 w 3771900"/>
              <a:gd name="connsiteY36" fmla="*/ 244475 h 571500"/>
              <a:gd name="connsiteX37" fmla="*/ 3556000 w 3771900"/>
              <a:gd name="connsiteY37" fmla="*/ 307975 h 571500"/>
              <a:gd name="connsiteX38" fmla="*/ 3476625 w 3771900"/>
              <a:gd name="connsiteY38" fmla="*/ 39052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  <a:gd name="connsiteX0" fmla="*/ 3175 w 3771900"/>
              <a:gd name="connsiteY0" fmla="*/ 355600 h 571500"/>
              <a:gd name="connsiteX1" fmla="*/ 419100 w 3771900"/>
              <a:gd name="connsiteY1" fmla="*/ 314325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28775 w 3771900"/>
              <a:gd name="connsiteY12" fmla="*/ 3556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0300 w 3771900"/>
              <a:gd name="connsiteY36" fmla="*/ 244475 h 571500"/>
              <a:gd name="connsiteX37" fmla="*/ 3556000 w 3771900"/>
              <a:gd name="connsiteY37" fmla="*/ 307975 h 571500"/>
              <a:gd name="connsiteX38" fmla="*/ 3476625 w 3771900"/>
              <a:gd name="connsiteY38" fmla="*/ 39052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  <a:gd name="connsiteX0" fmla="*/ 3175 w 3771900"/>
              <a:gd name="connsiteY0" fmla="*/ 355600 h 571500"/>
              <a:gd name="connsiteX1" fmla="*/ 419100 w 3771900"/>
              <a:gd name="connsiteY1" fmla="*/ 314325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28775 w 3771900"/>
              <a:gd name="connsiteY12" fmla="*/ 3556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0300 w 3771900"/>
              <a:gd name="connsiteY36" fmla="*/ 244475 h 571500"/>
              <a:gd name="connsiteX37" fmla="*/ 3556000 w 3771900"/>
              <a:gd name="connsiteY37" fmla="*/ 307975 h 571500"/>
              <a:gd name="connsiteX38" fmla="*/ 3476625 w 3771900"/>
              <a:gd name="connsiteY38" fmla="*/ 39052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  <a:gd name="connsiteX0" fmla="*/ 3175 w 3771900"/>
              <a:gd name="connsiteY0" fmla="*/ 355600 h 571500"/>
              <a:gd name="connsiteX1" fmla="*/ 419100 w 3771900"/>
              <a:gd name="connsiteY1" fmla="*/ 314325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28775 w 3771900"/>
              <a:gd name="connsiteY12" fmla="*/ 3556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0300 w 3771900"/>
              <a:gd name="connsiteY36" fmla="*/ 244475 h 571500"/>
              <a:gd name="connsiteX37" fmla="*/ 3556000 w 3771900"/>
              <a:gd name="connsiteY37" fmla="*/ 339725 h 571500"/>
              <a:gd name="connsiteX38" fmla="*/ 3476625 w 3771900"/>
              <a:gd name="connsiteY38" fmla="*/ 39052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  <a:gd name="connsiteX0" fmla="*/ 3175 w 3771900"/>
              <a:gd name="connsiteY0" fmla="*/ 355600 h 571500"/>
              <a:gd name="connsiteX1" fmla="*/ 419100 w 3771900"/>
              <a:gd name="connsiteY1" fmla="*/ 314325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28775 w 3771900"/>
              <a:gd name="connsiteY12" fmla="*/ 3556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3475 w 3771900"/>
              <a:gd name="connsiteY36" fmla="*/ 263525 h 571500"/>
              <a:gd name="connsiteX37" fmla="*/ 3556000 w 3771900"/>
              <a:gd name="connsiteY37" fmla="*/ 339725 h 571500"/>
              <a:gd name="connsiteX38" fmla="*/ 3476625 w 3771900"/>
              <a:gd name="connsiteY38" fmla="*/ 39052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  <a:gd name="connsiteX0" fmla="*/ 3175 w 3771900"/>
              <a:gd name="connsiteY0" fmla="*/ 355600 h 571500"/>
              <a:gd name="connsiteX1" fmla="*/ 419100 w 3771900"/>
              <a:gd name="connsiteY1" fmla="*/ 314325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31950 w 3771900"/>
              <a:gd name="connsiteY12" fmla="*/ 3429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3475 w 3771900"/>
              <a:gd name="connsiteY36" fmla="*/ 263525 h 571500"/>
              <a:gd name="connsiteX37" fmla="*/ 3556000 w 3771900"/>
              <a:gd name="connsiteY37" fmla="*/ 339725 h 571500"/>
              <a:gd name="connsiteX38" fmla="*/ 3476625 w 3771900"/>
              <a:gd name="connsiteY38" fmla="*/ 39052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  <a:gd name="connsiteX0" fmla="*/ 3175 w 3771900"/>
              <a:gd name="connsiteY0" fmla="*/ 355600 h 571500"/>
              <a:gd name="connsiteX1" fmla="*/ 419100 w 3771900"/>
              <a:gd name="connsiteY1" fmla="*/ 314325 h 571500"/>
              <a:gd name="connsiteX2" fmla="*/ 847725 w 3771900"/>
              <a:gd name="connsiteY2" fmla="*/ 311150 h 571500"/>
              <a:gd name="connsiteX3" fmla="*/ 908050 w 3771900"/>
              <a:gd name="connsiteY3" fmla="*/ 314325 h 571500"/>
              <a:gd name="connsiteX4" fmla="*/ 987425 w 3771900"/>
              <a:gd name="connsiteY4" fmla="*/ 304800 h 571500"/>
              <a:gd name="connsiteX5" fmla="*/ 1063625 w 3771900"/>
              <a:gd name="connsiteY5" fmla="*/ 311150 h 571500"/>
              <a:gd name="connsiteX6" fmla="*/ 1203325 w 3771900"/>
              <a:gd name="connsiteY6" fmla="*/ 330200 h 571500"/>
              <a:gd name="connsiteX7" fmla="*/ 1279525 w 3771900"/>
              <a:gd name="connsiteY7" fmla="*/ 317500 h 571500"/>
              <a:gd name="connsiteX8" fmla="*/ 1330325 w 3771900"/>
              <a:gd name="connsiteY8" fmla="*/ 323850 h 571500"/>
              <a:gd name="connsiteX9" fmla="*/ 1377950 w 3771900"/>
              <a:gd name="connsiteY9" fmla="*/ 311150 h 571500"/>
              <a:gd name="connsiteX10" fmla="*/ 1444625 w 3771900"/>
              <a:gd name="connsiteY10" fmla="*/ 327025 h 571500"/>
              <a:gd name="connsiteX11" fmla="*/ 1524000 w 3771900"/>
              <a:gd name="connsiteY11" fmla="*/ 330200 h 571500"/>
              <a:gd name="connsiteX12" fmla="*/ 1631950 w 3771900"/>
              <a:gd name="connsiteY12" fmla="*/ 342900 h 571500"/>
              <a:gd name="connsiteX13" fmla="*/ 1708150 w 3771900"/>
              <a:gd name="connsiteY13" fmla="*/ 327025 h 571500"/>
              <a:gd name="connsiteX14" fmla="*/ 1778000 w 3771900"/>
              <a:gd name="connsiteY14" fmla="*/ 327025 h 571500"/>
              <a:gd name="connsiteX15" fmla="*/ 1924050 w 3771900"/>
              <a:gd name="connsiteY15" fmla="*/ 336550 h 571500"/>
              <a:gd name="connsiteX16" fmla="*/ 1939925 w 3771900"/>
              <a:gd name="connsiteY16" fmla="*/ 339725 h 571500"/>
              <a:gd name="connsiteX17" fmla="*/ 1987550 w 3771900"/>
              <a:gd name="connsiteY17" fmla="*/ 346075 h 571500"/>
              <a:gd name="connsiteX18" fmla="*/ 2054225 w 3771900"/>
              <a:gd name="connsiteY18" fmla="*/ 336550 h 571500"/>
              <a:gd name="connsiteX19" fmla="*/ 2146300 w 3771900"/>
              <a:gd name="connsiteY19" fmla="*/ 339725 h 571500"/>
              <a:gd name="connsiteX20" fmla="*/ 2317750 w 3771900"/>
              <a:gd name="connsiteY20" fmla="*/ 330200 h 571500"/>
              <a:gd name="connsiteX21" fmla="*/ 2432050 w 3771900"/>
              <a:gd name="connsiteY21" fmla="*/ 333375 h 571500"/>
              <a:gd name="connsiteX22" fmla="*/ 2549525 w 3771900"/>
              <a:gd name="connsiteY22" fmla="*/ 333375 h 571500"/>
              <a:gd name="connsiteX23" fmla="*/ 2667000 w 3771900"/>
              <a:gd name="connsiteY23" fmla="*/ 339725 h 571500"/>
              <a:gd name="connsiteX24" fmla="*/ 2886075 w 3771900"/>
              <a:gd name="connsiteY24" fmla="*/ 339725 h 571500"/>
              <a:gd name="connsiteX25" fmla="*/ 3079750 w 3771900"/>
              <a:gd name="connsiteY25" fmla="*/ 317500 h 571500"/>
              <a:gd name="connsiteX26" fmla="*/ 3282950 w 3771900"/>
              <a:gd name="connsiteY26" fmla="*/ 269875 h 571500"/>
              <a:gd name="connsiteX27" fmla="*/ 3419475 w 3771900"/>
              <a:gd name="connsiteY27" fmla="*/ 215900 h 571500"/>
              <a:gd name="connsiteX28" fmla="*/ 3511550 w 3771900"/>
              <a:gd name="connsiteY28" fmla="*/ 127000 h 571500"/>
              <a:gd name="connsiteX29" fmla="*/ 3575050 w 3771900"/>
              <a:gd name="connsiteY29" fmla="*/ 66675 h 571500"/>
              <a:gd name="connsiteX30" fmla="*/ 3632200 w 3771900"/>
              <a:gd name="connsiteY30" fmla="*/ 53975 h 571500"/>
              <a:gd name="connsiteX31" fmla="*/ 3695700 w 3771900"/>
              <a:gd name="connsiteY31" fmla="*/ 0 h 571500"/>
              <a:gd name="connsiteX32" fmla="*/ 3717925 w 3771900"/>
              <a:gd name="connsiteY32" fmla="*/ 3175 h 571500"/>
              <a:gd name="connsiteX33" fmla="*/ 3746500 w 3771900"/>
              <a:gd name="connsiteY33" fmla="*/ 92075 h 571500"/>
              <a:gd name="connsiteX34" fmla="*/ 3768725 w 3771900"/>
              <a:gd name="connsiteY34" fmla="*/ 190500 h 571500"/>
              <a:gd name="connsiteX35" fmla="*/ 3771900 w 3771900"/>
              <a:gd name="connsiteY35" fmla="*/ 206375 h 571500"/>
              <a:gd name="connsiteX36" fmla="*/ 3673475 w 3771900"/>
              <a:gd name="connsiteY36" fmla="*/ 263525 h 571500"/>
              <a:gd name="connsiteX37" fmla="*/ 3556000 w 3771900"/>
              <a:gd name="connsiteY37" fmla="*/ 339725 h 571500"/>
              <a:gd name="connsiteX38" fmla="*/ 3470275 w 3771900"/>
              <a:gd name="connsiteY38" fmla="*/ 422275 h 571500"/>
              <a:gd name="connsiteX39" fmla="*/ 3368675 w 3771900"/>
              <a:gd name="connsiteY39" fmla="*/ 463550 h 571500"/>
              <a:gd name="connsiteX40" fmla="*/ 3213100 w 3771900"/>
              <a:gd name="connsiteY40" fmla="*/ 511175 h 571500"/>
              <a:gd name="connsiteX41" fmla="*/ 2971800 w 3771900"/>
              <a:gd name="connsiteY41" fmla="*/ 549275 h 571500"/>
              <a:gd name="connsiteX42" fmla="*/ 2724150 w 3771900"/>
              <a:gd name="connsiteY42" fmla="*/ 565150 h 571500"/>
              <a:gd name="connsiteX43" fmla="*/ 2574925 w 3771900"/>
              <a:gd name="connsiteY43" fmla="*/ 565150 h 571500"/>
              <a:gd name="connsiteX44" fmla="*/ 2241550 w 3771900"/>
              <a:gd name="connsiteY44" fmla="*/ 558800 h 571500"/>
              <a:gd name="connsiteX45" fmla="*/ 1835150 w 3771900"/>
              <a:gd name="connsiteY45" fmla="*/ 568325 h 571500"/>
              <a:gd name="connsiteX46" fmla="*/ 1724025 w 3771900"/>
              <a:gd name="connsiteY46" fmla="*/ 558800 h 571500"/>
              <a:gd name="connsiteX47" fmla="*/ 1616075 w 3771900"/>
              <a:gd name="connsiteY47" fmla="*/ 571500 h 571500"/>
              <a:gd name="connsiteX48" fmla="*/ 1454150 w 3771900"/>
              <a:gd name="connsiteY48" fmla="*/ 565150 h 571500"/>
              <a:gd name="connsiteX49" fmla="*/ 1368425 w 3771900"/>
              <a:gd name="connsiteY49" fmla="*/ 542925 h 571500"/>
              <a:gd name="connsiteX50" fmla="*/ 1266825 w 3771900"/>
              <a:gd name="connsiteY50" fmla="*/ 555625 h 571500"/>
              <a:gd name="connsiteX51" fmla="*/ 1171575 w 3771900"/>
              <a:gd name="connsiteY51" fmla="*/ 549275 h 571500"/>
              <a:gd name="connsiteX52" fmla="*/ 1054100 w 3771900"/>
              <a:gd name="connsiteY52" fmla="*/ 533400 h 571500"/>
              <a:gd name="connsiteX53" fmla="*/ 936625 w 3771900"/>
              <a:gd name="connsiteY53" fmla="*/ 539750 h 571500"/>
              <a:gd name="connsiteX54" fmla="*/ 819150 w 3771900"/>
              <a:gd name="connsiteY54" fmla="*/ 530225 h 571500"/>
              <a:gd name="connsiteX55" fmla="*/ 720725 w 3771900"/>
              <a:gd name="connsiteY55" fmla="*/ 530225 h 571500"/>
              <a:gd name="connsiteX56" fmla="*/ 590550 w 3771900"/>
              <a:gd name="connsiteY56" fmla="*/ 530225 h 571500"/>
              <a:gd name="connsiteX57" fmla="*/ 460375 w 3771900"/>
              <a:gd name="connsiteY57" fmla="*/ 533400 h 571500"/>
              <a:gd name="connsiteX58" fmla="*/ 384175 w 3771900"/>
              <a:gd name="connsiteY58" fmla="*/ 539750 h 571500"/>
              <a:gd name="connsiteX59" fmla="*/ 269875 w 3771900"/>
              <a:gd name="connsiteY59" fmla="*/ 561975 h 571500"/>
              <a:gd name="connsiteX60" fmla="*/ 209550 w 3771900"/>
              <a:gd name="connsiteY60" fmla="*/ 561975 h 571500"/>
              <a:gd name="connsiteX61" fmla="*/ 127000 w 3771900"/>
              <a:gd name="connsiteY61" fmla="*/ 558800 h 571500"/>
              <a:gd name="connsiteX62" fmla="*/ 63500 w 3771900"/>
              <a:gd name="connsiteY62" fmla="*/ 568325 h 571500"/>
              <a:gd name="connsiteX63" fmla="*/ 9525 w 3771900"/>
              <a:gd name="connsiteY63" fmla="*/ 571500 h 571500"/>
              <a:gd name="connsiteX64" fmla="*/ 9525 w 3771900"/>
              <a:gd name="connsiteY64" fmla="*/ 571500 h 571500"/>
              <a:gd name="connsiteX65" fmla="*/ 0 w 3771900"/>
              <a:gd name="connsiteY65" fmla="*/ 536575 h 571500"/>
              <a:gd name="connsiteX66" fmla="*/ 3175 w 3771900"/>
              <a:gd name="connsiteY66" fmla="*/ 3556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771900" h="571500">
                <a:moveTo>
                  <a:pt x="3175" y="355600"/>
                </a:moveTo>
                <a:cubicBezTo>
                  <a:pt x="141817" y="341842"/>
                  <a:pt x="134408" y="328083"/>
                  <a:pt x="419100" y="314325"/>
                </a:cubicBezTo>
                <a:cubicBezTo>
                  <a:pt x="650875" y="306917"/>
                  <a:pt x="704850" y="312208"/>
                  <a:pt x="847725" y="311150"/>
                </a:cubicBezTo>
                <a:lnTo>
                  <a:pt x="908050" y="314325"/>
                </a:lnTo>
                <a:lnTo>
                  <a:pt x="987425" y="304800"/>
                </a:lnTo>
                <a:lnTo>
                  <a:pt x="1063625" y="311150"/>
                </a:lnTo>
                <a:lnTo>
                  <a:pt x="1203325" y="330200"/>
                </a:lnTo>
                <a:lnTo>
                  <a:pt x="1279525" y="317500"/>
                </a:lnTo>
                <a:lnTo>
                  <a:pt x="1330325" y="323850"/>
                </a:lnTo>
                <a:lnTo>
                  <a:pt x="1377950" y="311150"/>
                </a:lnTo>
                <a:lnTo>
                  <a:pt x="1444625" y="327025"/>
                </a:lnTo>
                <a:lnTo>
                  <a:pt x="1524000" y="330200"/>
                </a:lnTo>
                <a:lnTo>
                  <a:pt x="1631950" y="342900"/>
                </a:lnTo>
                <a:lnTo>
                  <a:pt x="1708150" y="327025"/>
                </a:lnTo>
                <a:lnTo>
                  <a:pt x="1778000" y="327025"/>
                </a:lnTo>
                <a:lnTo>
                  <a:pt x="1924050" y="336550"/>
                </a:lnTo>
                <a:lnTo>
                  <a:pt x="1939925" y="339725"/>
                </a:lnTo>
                <a:lnTo>
                  <a:pt x="1987550" y="346075"/>
                </a:lnTo>
                <a:lnTo>
                  <a:pt x="2054225" y="336550"/>
                </a:lnTo>
                <a:lnTo>
                  <a:pt x="2146300" y="339725"/>
                </a:lnTo>
                <a:lnTo>
                  <a:pt x="2317750" y="330200"/>
                </a:lnTo>
                <a:lnTo>
                  <a:pt x="2432050" y="333375"/>
                </a:lnTo>
                <a:lnTo>
                  <a:pt x="2549525" y="333375"/>
                </a:lnTo>
                <a:lnTo>
                  <a:pt x="2667000" y="339725"/>
                </a:lnTo>
                <a:lnTo>
                  <a:pt x="2886075" y="339725"/>
                </a:lnTo>
                <a:lnTo>
                  <a:pt x="3079750" y="317500"/>
                </a:lnTo>
                <a:lnTo>
                  <a:pt x="3282950" y="269875"/>
                </a:lnTo>
                <a:lnTo>
                  <a:pt x="3419475" y="215900"/>
                </a:lnTo>
                <a:lnTo>
                  <a:pt x="3511550" y="127000"/>
                </a:lnTo>
                <a:lnTo>
                  <a:pt x="3575050" y="66675"/>
                </a:lnTo>
                <a:lnTo>
                  <a:pt x="3632200" y="53975"/>
                </a:lnTo>
                <a:lnTo>
                  <a:pt x="3695700" y="0"/>
                </a:lnTo>
                <a:lnTo>
                  <a:pt x="3717925" y="3175"/>
                </a:lnTo>
                <a:lnTo>
                  <a:pt x="3746500" y="92075"/>
                </a:lnTo>
                <a:lnTo>
                  <a:pt x="3768725" y="190500"/>
                </a:lnTo>
                <a:lnTo>
                  <a:pt x="3771900" y="206375"/>
                </a:lnTo>
                <a:lnTo>
                  <a:pt x="3673475" y="263525"/>
                </a:lnTo>
                <a:lnTo>
                  <a:pt x="3556000" y="339725"/>
                </a:lnTo>
                <a:lnTo>
                  <a:pt x="3470275" y="422275"/>
                </a:lnTo>
                <a:lnTo>
                  <a:pt x="3368675" y="463550"/>
                </a:lnTo>
                <a:lnTo>
                  <a:pt x="3213100" y="511175"/>
                </a:lnTo>
                <a:lnTo>
                  <a:pt x="2971800" y="549275"/>
                </a:lnTo>
                <a:lnTo>
                  <a:pt x="2724150" y="565150"/>
                </a:lnTo>
                <a:lnTo>
                  <a:pt x="2574925" y="565150"/>
                </a:lnTo>
                <a:lnTo>
                  <a:pt x="2241550" y="558800"/>
                </a:lnTo>
                <a:lnTo>
                  <a:pt x="1835150" y="568325"/>
                </a:lnTo>
                <a:lnTo>
                  <a:pt x="1724025" y="558800"/>
                </a:lnTo>
                <a:lnTo>
                  <a:pt x="1616075" y="571500"/>
                </a:lnTo>
                <a:lnTo>
                  <a:pt x="1454150" y="565150"/>
                </a:lnTo>
                <a:lnTo>
                  <a:pt x="1368425" y="542925"/>
                </a:lnTo>
                <a:lnTo>
                  <a:pt x="1266825" y="555625"/>
                </a:lnTo>
                <a:lnTo>
                  <a:pt x="1171575" y="549275"/>
                </a:lnTo>
                <a:lnTo>
                  <a:pt x="1054100" y="533400"/>
                </a:lnTo>
                <a:lnTo>
                  <a:pt x="936625" y="539750"/>
                </a:lnTo>
                <a:lnTo>
                  <a:pt x="819150" y="530225"/>
                </a:lnTo>
                <a:lnTo>
                  <a:pt x="720725" y="530225"/>
                </a:lnTo>
                <a:lnTo>
                  <a:pt x="590550" y="530225"/>
                </a:lnTo>
                <a:lnTo>
                  <a:pt x="460375" y="533400"/>
                </a:lnTo>
                <a:lnTo>
                  <a:pt x="384175" y="539750"/>
                </a:lnTo>
                <a:lnTo>
                  <a:pt x="269875" y="561975"/>
                </a:lnTo>
                <a:lnTo>
                  <a:pt x="209550" y="561975"/>
                </a:lnTo>
                <a:lnTo>
                  <a:pt x="127000" y="558800"/>
                </a:lnTo>
                <a:lnTo>
                  <a:pt x="63500" y="568325"/>
                </a:lnTo>
                <a:lnTo>
                  <a:pt x="9525" y="571500"/>
                </a:lnTo>
                <a:lnTo>
                  <a:pt x="9525" y="571500"/>
                </a:lnTo>
                <a:lnTo>
                  <a:pt x="0" y="536575"/>
                </a:lnTo>
                <a:cubicBezTo>
                  <a:pt x="1058" y="476250"/>
                  <a:pt x="2117" y="415925"/>
                  <a:pt x="3175" y="355600"/>
                </a:cubicBezTo>
                <a:close/>
              </a:path>
            </a:pathLst>
          </a:custGeom>
          <a:solidFill>
            <a:srgbClr val="A3A3A3">
              <a:alpha val="61176"/>
            </a:srgb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Freihandform 9"/>
          <p:cNvSpPr/>
          <p:nvPr/>
        </p:nvSpPr>
        <p:spPr bwMode="auto">
          <a:xfrm>
            <a:off x="5467350" y="2190750"/>
            <a:ext cx="2660650" cy="590550"/>
          </a:xfrm>
          <a:custGeom>
            <a:avLst/>
            <a:gdLst>
              <a:gd name="connsiteX0" fmla="*/ 0 w 2660650"/>
              <a:gd name="connsiteY0" fmla="*/ 222250 h 590550"/>
              <a:gd name="connsiteX1" fmla="*/ 31750 w 2660650"/>
              <a:gd name="connsiteY1" fmla="*/ 101600 h 590550"/>
              <a:gd name="connsiteX2" fmla="*/ 66675 w 2660650"/>
              <a:gd name="connsiteY2" fmla="*/ 0 h 590550"/>
              <a:gd name="connsiteX3" fmla="*/ 130175 w 2660650"/>
              <a:gd name="connsiteY3" fmla="*/ 34925 h 590550"/>
              <a:gd name="connsiteX4" fmla="*/ 174625 w 2660650"/>
              <a:gd name="connsiteY4" fmla="*/ 85725 h 590550"/>
              <a:gd name="connsiteX5" fmla="*/ 238125 w 2660650"/>
              <a:gd name="connsiteY5" fmla="*/ 66675 h 590550"/>
              <a:gd name="connsiteX6" fmla="*/ 260350 w 2660650"/>
              <a:gd name="connsiteY6" fmla="*/ 85725 h 590550"/>
              <a:gd name="connsiteX7" fmla="*/ 288925 w 2660650"/>
              <a:gd name="connsiteY7" fmla="*/ 133350 h 590550"/>
              <a:gd name="connsiteX8" fmla="*/ 314325 w 2660650"/>
              <a:gd name="connsiteY8" fmla="*/ 231775 h 590550"/>
              <a:gd name="connsiteX9" fmla="*/ 333375 w 2660650"/>
              <a:gd name="connsiteY9" fmla="*/ 260350 h 590550"/>
              <a:gd name="connsiteX10" fmla="*/ 358775 w 2660650"/>
              <a:gd name="connsiteY10" fmla="*/ 276225 h 590550"/>
              <a:gd name="connsiteX11" fmla="*/ 425450 w 2660650"/>
              <a:gd name="connsiteY11" fmla="*/ 285750 h 590550"/>
              <a:gd name="connsiteX12" fmla="*/ 454025 w 2660650"/>
              <a:gd name="connsiteY12" fmla="*/ 298450 h 590550"/>
              <a:gd name="connsiteX13" fmla="*/ 517525 w 2660650"/>
              <a:gd name="connsiteY13" fmla="*/ 288925 h 590550"/>
              <a:gd name="connsiteX14" fmla="*/ 762000 w 2660650"/>
              <a:gd name="connsiteY14" fmla="*/ 298450 h 590550"/>
              <a:gd name="connsiteX15" fmla="*/ 815975 w 2660650"/>
              <a:gd name="connsiteY15" fmla="*/ 320675 h 590550"/>
              <a:gd name="connsiteX16" fmla="*/ 835025 w 2660650"/>
              <a:gd name="connsiteY16" fmla="*/ 314325 h 590550"/>
              <a:gd name="connsiteX17" fmla="*/ 857250 w 2660650"/>
              <a:gd name="connsiteY17" fmla="*/ 317500 h 590550"/>
              <a:gd name="connsiteX18" fmla="*/ 885825 w 2660650"/>
              <a:gd name="connsiteY18" fmla="*/ 311150 h 590550"/>
              <a:gd name="connsiteX19" fmla="*/ 936625 w 2660650"/>
              <a:gd name="connsiteY19" fmla="*/ 323850 h 590550"/>
              <a:gd name="connsiteX20" fmla="*/ 1044575 w 2660650"/>
              <a:gd name="connsiteY20" fmla="*/ 317500 h 590550"/>
              <a:gd name="connsiteX21" fmla="*/ 1101725 w 2660650"/>
              <a:gd name="connsiteY21" fmla="*/ 339725 h 590550"/>
              <a:gd name="connsiteX22" fmla="*/ 1165225 w 2660650"/>
              <a:gd name="connsiteY22" fmla="*/ 323850 h 590550"/>
              <a:gd name="connsiteX23" fmla="*/ 1193800 w 2660650"/>
              <a:gd name="connsiteY23" fmla="*/ 336550 h 590550"/>
              <a:gd name="connsiteX24" fmla="*/ 1339850 w 2660650"/>
              <a:gd name="connsiteY24" fmla="*/ 336550 h 590550"/>
              <a:gd name="connsiteX25" fmla="*/ 1495425 w 2660650"/>
              <a:gd name="connsiteY25" fmla="*/ 323850 h 590550"/>
              <a:gd name="connsiteX26" fmla="*/ 1574800 w 2660650"/>
              <a:gd name="connsiteY26" fmla="*/ 339725 h 590550"/>
              <a:gd name="connsiteX27" fmla="*/ 1619250 w 2660650"/>
              <a:gd name="connsiteY27" fmla="*/ 330200 h 590550"/>
              <a:gd name="connsiteX28" fmla="*/ 1752600 w 2660650"/>
              <a:gd name="connsiteY28" fmla="*/ 333375 h 590550"/>
              <a:gd name="connsiteX29" fmla="*/ 1854200 w 2660650"/>
              <a:gd name="connsiteY29" fmla="*/ 336550 h 590550"/>
              <a:gd name="connsiteX30" fmla="*/ 1924050 w 2660650"/>
              <a:gd name="connsiteY30" fmla="*/ 346075 h 590550"/>
              <a:gd name="connsiteX31" fmla="*/ 1981200 w 2660650"/>
              <a:gd name="connsiteY31" fmla="*/ 346075 h 590550"/>
              <a:gd name="connsiteX32" fmla="*/ 2044700 w 2660650"/>
              <a:gd name="connsiteY32" fmla="*/ 339725 h 590550"/>
              <a:gd name="connsiteX33" fmla="*/ 2092325 w 2660650"/>
              <a:gd name="connsiteY33" fmla="*/ 355600 h 590550"/>
              <a:gd name="connsiteX34" fmla="*/ 2136775 w 2660650"/>
              <a:gd name="connsiteY34" fmla="*/ 358775 h 590550"/>
              <a:gd name="connsiteX35" fmla="*/ 2241550 w 2660650"/>
              <a:gd name="connsiteY35" fmla="*/ 352425 h 590550"/>
              <a:gd name="connsiteX36" fmla="*/ 2260600 w 2660650"/>
              <a:gd name="connsiteY36" fmla="*/ 346075 h 590550"/>
              <a:gd name="connsiteX37" fmla="*/ 2320925 w 2660650"/>
              <a:gd name="connsiteY37" fmla="*/ 346075 h 590550"/>
              <a:gd name="connsiteX38" fmla="*/ 2333625 w 2660650"/>
              <a:gd name="connsiteY38" fmla="*/ 349250 h 590550"/>
              <a:gd name="connsiteX39" fmla="*/ 2333625 w 2660650"/>
              <a:gd name="connsiteY39" fmla="*/ 349250 h 590550"/>
              <a:gd name="connsiteX40" fmla="*/ 2419350 w 2660650"/>
              <a:gd name="connsiteY40" fmla="*/ 355600 h 590550"/>
              <a:gd name="connsiteX41" fmla="*/ 2511425 w 2660650"/>
              <a:gd name="connsiteY41" fmla="*/ 358775 h 590550"/>
              <a:gd name="connsiteX42" fmla="*/ 2549525 w 2660650"/>
              <a:gd name="connsiteY42" fmla="*/ 361950 h 590550"/>
              <a:gd name="connsiteX43" fmla="*/ 2590800 w 2660650"/>
              <a:gd name="connsiteY43" fmla="*/ 403225 h 590550"/>
              <a:gd name="connsiteX44" fmla="*/ 2606675 w 2660650"/>
              <a:gd name="connsiteY44" fmla="*/ 460375 h 590550"/>
              <a:gd name="connsiteX45" fmla="*/ 2628900 w 2660650"/>
              <a:gd name="connsiteY45" fmla="*/ 523875 h 590550"/>
              <a:gd name="connsiteX46" fmla="*/ 2641600 w 2660650"/>
              <a:gd name="connsiteY46" fmla="*/ 568325 h 590550"/>
              <a:gd name="connsiteX47" fmla="*/ 2654300 w 2660650"/>
              <a:gd name="connsiteY47" fmla="*/ 584200 h 590550"/>
              <a:gd name="connsiteX48" fmla="*/ 2660650 w 2660650"/>
              <a:gd name="connsiteY48" fmla="*/ 590550 h 590550"/>
              <a:gd name="connsiteX49" fmla="*/ 2244725 w 2660650"/>
              <a:gd name="connsiteY49" fmla="*/ 571500 h 590550"/>
              <a:gd name="connsiteX50" fmla="*/ 2047875 w 2660650"/>
              <a:gd name="connsiteY50" fmla="*/ 561975 h 590550"/>
              <a:gd name="connsiteX51" fmla="*/ 1797050 w 2660650"/>
              <a:gd name="connsiteY51" fmla="*/ 561975 h 590550"/>
              <a:gd name="connsiteX52" fmla="*/ 1517650 w 2660650"/>
              <a:gd name="connsiteY52" fmla="*/ 568325 h 590550"/>
              <a:gd name="connsiteX53" fmla="*/ 1143000 w 2660650"/>
              <a:gd name="connsiteY53" fmla="*/ 561975 h 590550"/>
              <a:gd name="connsiteX54" fmla="*/ 819150 w 2660650"/>
              <a:gd name="connsiteY54" fmla="*/ 546100 h 590550"/>
              <a:gd name="connsiteX55" fmla="*/ 765175 w 2660650"/>
              <a:gd name="connsiteY55" fmla="*/ 523875 h 590550"/>
              <a:gd name="connsiteX56" fmla="*/ 609600 w 2660650"/>
              <a:gd name="connsiteY56" fmla="*/ 514350 h 590550"/>
              <a:gd name="connsiteX57" fmla="*/ 438150 w 2660650"/>
              <a:gd name="connsiteY57" fmla="*/ 514350 h 590550"/>
              <a:gd name="connsiteX58" fmla="*/ 352425 w 2660650"/>
              <a:gd name="connsiteY58" fmla="*/ 508000 h 590550"/>
              <a:gd name="connsiteX59" fmla="*/ 304800 w 2660650"/>
              <a:gd name="connsiteY59" fmla="*/ 444500 h 590550"/>
              <a:gd name="connsiteX60" fmla="*/ 279400 w 2660650"/>
              <a:gd name="connsiteY60" fmla="*/ 358775 h 590550"/>
              <a:gd name="connsiteX61" fmla="*/ 266700 w 2660650"/>
              <a:gd name="connsiteY61" fmla="*/ 327025 h 590550"/>
              <a:gd name="connsiteX62" fmla="*/ 266700 w 2660650"/>
              <a:gd name="connsiteY62" fmla="*/ 327025 h 590550"/>
              <a:gd name="connsiteX63" fmla="*/ 238125 w 2660650"/>
              <a:gd name="connsiteY63" fmla="*/ 301625 h 590550"/>
              <a:gd name="connsiteX64" fmla="*/ 238125 w 2660650"/>
              <a:gd name="connsiteY64" fmla="*/ 301625 h 590550"/>
              <a:gd name="connsiteX65" fmla="*/ 206375 w 2660650"/>
              <a:gd name="connsiteY65" fmla="*/ 295275 h 590550"/>
              <a:gd name="connsiteX66" fmla="*/ 165100 w 2660650"/>
              <a:gd name="connsiteY66" fmla="*/ 292100 h 590550"/>
              <a:gd name="connsiteX67" fmla="*/ 133350 w 2660650"/>
              <a:gd name="connsiteY67" fmla="*/ 273050 h 590550"/>
              <a:gd name="connsiteX68" fmla="*/ 101600 w 2660650"/>
              <a:gd name="connsiteY68" fmla="*/ 238125 h 590550"/>
              <a:gd name="connsiteX69" fmla="*/ 0 w 2660650"/>
              <a:gd name="connsiteY69" fmla="*/ 222250 h 590550"/>
              <a:gd name="connsiteX0" fmla="*/ 0 w 2660650"/>
              <a:gd name="connsiteY0" fmla="*/ 222250 h 590550"/>
              <a:gd name="connsiteX1" fmla="*/ 31750 w 2660650"/>
              <a:gd name="connsiteY1" fmla="*/ 101600 h 590550"/>
              <a:gd name="connsiteX2" fmla="*/ 66675 w 2660650"/>
              <a:gd name="connsiteY2" fmla="*/ 0 h 590550"/>
              <a:gd name="connsiteX3" fmla="*/ 130175 w 2660650"/>
              <a:gd name="connsiteY3" fmla="*/ 34925 h 590550"/>
              <a:gd name="connsiteX4" fmla="*/ 174625 w 2660650"/>
              <a:gd name="connsiteY4" fmla="*/ 85725 h 590550"/>
              <a:gd name="connsiteX5" fmla="*/ 238125 w 2660650"/>
              <a:gd name="connsiteY5" fmla="*/ 66675 h 590550"/>
              <a:gd name="connsiteX6" fmla="*/ 260350 w 2660650"/>
              <a:gd name="connsiteY6" fmla="*/ 85725 h 590550"/>
              <a:gd name="connsiteX7" fmla="*/ 288925 w 2660650"/>
              <a:gd name="connsiteY7" fmla="*/ 133350 h 590550"/>
              <a:gd name="connsiteX8" fmla="*/ 314325 w 2660650"/>
              <a:gd name="connsiteY8" fmla="*/ 231775 h 590550"/>
              <a:gd name="connsiteX9" fmla="*/ 333375 w 2660650"/>
              <a:gd name="connsiteY9" fmla="*/ 260350 h 590550"/>
              <a:gd name="connsiteX10" fmla="*/ 358775 w 2660650"/>
              <a:gd name="connsiteY10" fmla="*/ 276225 h 590550"/>
              <a:gd name="connsiteX11" fmla="*/ 425450 w 2660650"/>
              <a:gd name="connsiteY11" fmla="*/ 285750 h 590550"/>
              <a:gd name="connsiteX12" fmla="*/ 454025 w 2660650"/>
              <a:gd name="connsiteY12" fmla="*/ 298450 h 590550"/>
              <a:gd name="connsiteX13" fmla="*/ 517525 w 2660650"/>
              <a:gd name="connsiteY13" fmla="*/ 288925 h 590550"/>
              <a:gd name="connsiteX14" fmla="*/ 762000 w 2660650"/>
              <a:gd name="connsiteY14" fmla="*/ 298450 h 590550"/>
              <a:gd name="connsiteX15" fmla="*/ 815975 w 2660650"/>
              <a:gd name="connsiteY15" fmla="*/ 320675 h 590550"/>
              <a:gd name="connsiteX16" fmla="*/ 835025 w 2660650"/>
              <a:gd name="connsiteY16" fmla="*/ 314325 h 590550"/>
              <a:gd name="connsiteX17" fmla="*/ 857250 w 2660650"/>
              <a:gd name="connsiteY17" fmla="*/ 317500 h 590550"/>
              <a:gd name="connsiteX18" fmla="*/ 885825 w 2660650"/>
              <a:gd name="connsiteY18" fmla="*/ 311150 h 590550"/>
              <a:gd name="connsiteX19" fmla="*/ 936625 w 2660650"/>
              <a:gd name="connsiteY19" fmla="*/ 323850 h 590550"/>
              <a:gd name="connsiteX20" fmla="*/ 1044575 w 2660650"/>
              <a:gd name="connsiteY20" fmla="*/ 317500 h 590550"/>
              <a:gd name="connsiteX21" fmla="*/ 1101725 w 2660650"/>
              <a:gd name="connsiteY21" fmla="*/ 339725 h 590550"/>
              <a:gd name="connsiteX22" fmla="*/ 1165225 w 2660650"/>
              <a:gd name="connsiteY22" fmla="*/ 323850 h 590550"/>
              <a:gd name="connsiteX23" fmla="*/ 1193800 w 2660650"/>
              <a:gd name="connsiteY23" fmla="*/ 336550 h 590550"/>
              <a:gd name="connsiteX24" fmla="*/ 1339850 w 2660650"/>
              <a:gd name="connsiteY24" fmla="*/ 336550 h 590550"/>
              <a:gd name="connsiteX25" fmla="*/ 1495425 w 2660650"/>
              <a:gd name="connsiteY25" fmla="*/ 323850 h 590550"/>
              <a:gd name="connsiteX26" fmla="*/ 1574800 w 2660650"/>
              <a:gd name="connsiteY26" fmla="*/ 339725 h 590550"/>
              <a:gd name="connsiteX27" fmla="*/ 1619250 w 2660650"/>
              <a:gd name="connsiteY27" fmla="*/ 330200 h 590550"/>
              <a:gd name="connsiteX28" fmla="*/ 1752600 w 2660650"/>
              <a:gd name="connsiteY28" fmla="*/ 333375 h 590550"/>
              <a:gd name="connsiteX29" fmla="*/ 1854200 w 2660650"/>
              <a:gd name="connsiteY29" fmla="*/ 336550 h 590550"/>
              <a:gd name="connsiteX30" fmla="*/ 1924050 w 2660650"/>
              <a:gd name="connsiteY30" fmla="*/ 346075 h 590550"/>
              <a:gd name="connsiteX31" fmla="*/ 1981200 w 2660650"/>
              <a:gd name="connsiteY31" fmla="*/ 346075 h 590550"/>
              <a:gd name="connsiteX32" fmla="*/ 2044700 w 2660650"/>
              <a:gd name="connsiteY32" fmla="*/ 339725 h 590550"/>
              <a:gd name="connsiteX33" fmla="*/ 2092325 w 2660650"/>
              <a:gd name="connsiteY33" fmla="*/ 355600 h 590550"/>
              <a:gd name="connsiteX34" fmla="*/ 2136775 w 2660650"/>
              <a:gd name="connsiteY34" fmla="*/ 358775 h 590550"/>
              <a:gd name="connsiteX35" fmla="*/ 2241550 w 2660650"/>
              <a:gd name="connsiteY35" fmla="*/ 352425 h 590550"/>
              <a:gd name="connsiteX36" fmla="*/ 2260600 w 2660650"/>
              <a:gd name="connsiteY36" fmla="*/ 346075 h 590550"/>
              <a:gd name="connsiteX37" fmla="*/ 2320925 w 2660650"/>
              <a:gd name="connsiteY37" fmla="*/ 346075 h 590550"/>
              <a:gd name="connsiteX38" fmla="*/ 2333625 w 2660650"/>
              <a:gd name="connsiteY38" fmla="*/ 349250 h 590550"/>
              <a:gd name="connsiteX39" fmla="*/ 2333625 w 2660650"/>
              <a:gd name="connsiteY39" fmla="*/ 349250 h 590550"/>
              <a:gd name="connsiteX40" fmla="*/ 2419350 w 2660650"/>
              <a:gd name="connsiteY40" fmla="*/ 355600 h 590550"/>
              <a:gd name="connsiteX41" fmla="*/ 2511425 w 2660650"/>
              <a:gd name="connsiteY41" fmla="*/ 358775 h 590550"/>
              <a:gd name="connsiteX42" fmla="*/ 2549525 w 2660650"/>
              <a:gd name="connsiteY42" fmla="*/ 361950 h 590550"/>
              <a:gd name="connsiteX43" fmla="*/ 2590800 w 2660650"/>
              <a:gd name="connsiteY43" fmla="*/ 403225 h 590550"/>
              <a:gd name="connsiteX44" fmla="*/ 2606675 w 2660650"/>
              <a:gd name="connsiteY44" fmla="*/ 460375 h 590550"/>
              <a:gd name="connsiteX45" fmla="*/ 2628900 w 2660650"/>
              <a:gd name="connsiteY45" fmla="*/ 523875 h 590550"/>
              <a:gd name="connsiteX46" fmla="*/ 2641600 w 2660650"/>
              <a:gd name="connsiteY46" fmla="*/ 568325 h 590550"/>
              <a:gd name="connsiteX47" fmla="*/ 2654300 w 2660650"/>
              <a:gd name="connsiteY47" fmla="*/ 584200 h 590550"/>
              <a:gd name="connsiteX48" fmla="*/ 2660650 w 2660650"/>
              <a:gd name="connsiteY48" fmla="*/ 590550 h 590550"/>
              <a:gd name="connsiteX49" fmla="*/ 2244725 w 2660650"/>
              <a:gd name="connsiteY49" fmla="*/ 571500 h 590550"/>
              <a:gd name="connsiteX50" fmla="*/ 2047875 w 2660650"/>
              <a:gd name="connsiteY50" fmla="*/ 561975 h 590550"/>
              <a:gd name="connsiteX51" fmla="*/ 1797050 w 2660650"/>
              <a:gd name="connsiteY51" fmla="*/ 561975 h 590550"/>
              <a:gd name="connsiteX52" fmla="*/ 1517650 w 2660650"/>
              <a:gd name="connsiteY52" fmla="*/ 568325 h 590550"/>
              <a:gd name="connsiteX53" fmla="*/ 1143000 w 2660650"/>
              <a:gd name="connsiteY53" fmla="*/ 561975 h 590550"/>
              <a:gd name="connsiteX54" fmla="*/ 819150 w 2660650"/>
              <a:gd name="connsiteY54" fmla="*/ 546100 h 590550"/>
              <a:gd name="connsiteX55" fmla="*/ 765175 w 2660650"/>
              <a:gd name="connsiteY55" fmla="*/ 523875 h 590550"/>
              <a:gd name="connsiteX56" fmla="*/ 609600 w 2660650"/>
              <a:gd name="connsiteY56" fmla="*/ 514350 h 590550"/>
              <a:gd name="connsiteX57" fmla="*/ 438150 w 2660650"/>
              <a:gd name="connsiteY57" fmla="*/ 514350 h 590550"/>
              <a:gd name="connsiteX58" fmla="*/ 352425 w 2660650"/>
              <a:gd name="connsiteY58" fmla="*/ 508000 h 590550"/>
              <a:gd name="connsiteX59" fmla="*/ 304800 w 2660650"/>
              <a:gd name="connsiteY59" fmla="*/ 444500 h 590550"/>
              <a:gd name="connsiteX60" fmla="*/ 279400 w 2660650"/>
              <a:gd name="connsiteY60" fmla="*/ 358775 h 590550"/>
              <a:gd name="connsiteX61" fmla="*/ 266700 w 2660650"/>
              <a:gd name="connsiteY61" fmla="*/ 327025 h 590550"/>
              <a:gd name="connsiteX62" fmla="*/ 266700 w 2660650"/>
              <a:gd name="connsiteY62" fmla="*/ 327025 h 590550"/>
              <a:gd name="connsiteX63" fmla="*/ 238125 w 2660650"/>
              <a:gd name="connsiteY63" fmla="*/ 301625 h 590550"/>
              <a:gd name="connsiteX64" fmla="*/ 238125 w 2660650"/>
              <a:gd name="connsiteY64" fmla="*/ 301625 h 590550"/>
              <a:gd name="connsiteX65" fmla="*/ 206375 w 2660650"/>
              <a:gd name="connsiteY65" fmla="*/ 295275 h 590550"/>
              <a:gd name="connsiteX66" fmla="*/ 165100 w 2660650"/>
              <a:gd name="connsiteY66" fmla="*/ 269875 h 590550"/>
              <a:gd name="connsiteX67" fmla="*/ 133350 w 2660650"/>
              <a:gd name="connsiteY67" fmla="*/ 273050 h 590550"/>
              <a:gd name="connsiteX68" fmla="*/ 101600 w 2660650"/>
              <a:gd name="connsiteY68" fmla="*/ 238125 h 590550"/>
              <a:gd name="connsiteX69" fmla="*/ 0 w 2660650"/>
              <a:gd name="connsiteY69" fmla="*/ 222250 h 590550"/>
              <a:gd name="connsiteX0" fmla="*/ 0 w 2660650"/>
              <a:gd name="connsiteY0" fmla="*/ 222250 h 590550"/>
              <a:gd name="connsiteX1" fmla="*/ 31750 w 2660650"/>
              <a:gd name="connsiteY1" fmla="*/ 101600 h 590550"/>
              <a:gd name="connsiteX2" fmla="*/ 66675 w 2660650"/>
              <a:gd name="connsiteY2" fmla="*/ 0 h 590550"/>
              <a:gd name="connsiteX3" fmla="*/ 130175 w 2660650"/>
              <a:gd name="connsiteY3" fmla="*/ 34925 h 590550"/>
              <a:gd name="connsiteX4" fmla="*/ 174625 w 2660650"/>
              <a:gd name="connsiteY4" fmla="*/ 85725 h 590550"/>
              <a:gd name="connsiteX5" fmla="*/ 238125 w 2660650"/>
              <a:gd name="connsiteY5" fmla="*/ 66675 h 590550"/>
              <a:gd name="connsiteX6" fmla="*/ 260350 w 2660650"/>
              <a:gd name="connsiteY6" fmla="*/ 85725 h 590550"/>
              <a:gd name="connsiteX7" fmla="*/ 288925 w 2660650"/>
              <a:gd name="connsiteY7" fmla="*/ 133350 h 590550"/>
              <a:gd name="connsiteX8" fmla="*/ 314325 w 2660650"/>
              <a:gd name="connsiteY8" fmla="*/ 231775 h 590550"/>
              <a:gd name="connsiteX9" fmla="*/ 333375 w 2660650"/>
              <a:gd name="connsiteY9" fmla="*/ 260350 h 590550"/>
              <a:gd name="connsiteX10" fmla="*/ 358775 w 2660650"/>
              <a:gd name="connsiteY10" fmla="*/ 276225 h 590550"/>
              <a:gd name="connsiteX11" fmla="*/ 425450 w 2660650"/>
              <a:gd name="connsiteY11" fmla="*/ 285750 h 590550"/>
              <a:gd name="connsiteX12" fmla="*/ 454025 w 2660650"/>
              <a:gd name="connsiteY12" fmla="*/ 298450 h 590550"/>
              <a:gd name="connsiteX13" fmla="*/ 517525 w 2660650"/>
              <a:gd name="connsiteY13" fmla="*/ 288925 h 590550"/>
              <a:gd name="connsiteX14" fmla="*/ 762000 w 2660650"/>
              <a:gd name="connsiteY14" fmla="*/ 298450 h 590550"/>
              <a:gd name="connsiteX15" fmla="*/ 815975 w 2660650"/>
              <a:gd name="connsiteY15" fmla="*/ 320675 h 590550"/>
              <a:gd name="connsiteX16" fmla="*/ 835025 w 2660650"/>
              <a:gd name="connsiteY16" fmla="*/ 314325 h 590550"/>
              <a:gd name="connsiteX17" fmla="*/ 857250 w 2660650"/>
              <a:gd name="connsiteY17" fmla="*/ 317500 h 590550"/>
              <a:gd name="connsiteX18" fmla="*/ 885825 w 2660650"/>
              <a:gd name="connsiteY18" fmla="*/ 311150 h 590550"/>
              <a:gd name="connsiteX19" fmla="*/ 936625 w 2660650"/>
              <a:gd name="connsiteY19" fmla="*/ 323850 h 590550"/>
              <a:gd name="connsiteX20" fmla="*/ 1044575 w 2660650"/>
              <a:gd name="connsiteY20" fmla="*/ 317500 h 590550"/>
              <a:gd name="connsiteX21" fmla="*/ 1101725 w 2660650"/>
              <a:gd name="connsiteY21" fmla="*/ 339725 h 590550"/>
              <a:gd name="connsiteX22" fmla="*/ 1165225 w 2660650"/>
              <a:gd name="connsiteY22" fmla="*/ 323850 h 590550"/>
              <a:gd name="connsiteX23" fmla="*/ 1193800 w 2660650"/>
              <a:gd name="connsiteY23" fmla="*/ 336550 h 590550"/>
              <a:gd name="connsiteX24" fmla="*/ 1339850 w 2660650"/>
              <a:gd name="connsiteY24" fmla="*/ 336550 h 590550"/>
              <a:gd name="connsiteX25" fmla="*/ 1495425 w 2660650"/>
              <a:gd name="connsiteY25" fmla="*/ 323850 h 590550"/>
              <a:gd name="connsiteX26" fmla="*/ 1574800 w 2660650"/>
              <a:gd name="connsiteY26" fmla="*/ 339725 h 590550"/>
              <a:gd name="connsiteX27" fmla="*/ 1619250 w 2660650"/>
              <a:gd name="connsiteY27" fmla="*/ 330200 h 590550"/>
              <a:gd name="connsiteX28" fmla="*/ 1752600 w 2660650"/>
              <a:gd name="connsiteY28" fmla="*/ 333375 h 590550"/>
              <a:gd name="connsiteX29" fmla="*/ 1854200 w 2660650"/>
              <a:gd name="connsiteY29" fmla="*/ 336550 h 590550"/>
              <a:gd name="connsiteX30" fmla="*/ 1924050 w 2660650"/>
              <a:gd name="connsiteY30" fmla="*/ 346075 h 590550"/>
              <a:gd name="connsiteX31" fmla="*/ 1981200 w 2660650"/>
              <a:gd name="connsiteY31" fmla="*/ 346075 h 590550"/>
              <a:gd name="connsiteX32" fmla="*/ 2044700 w 2660650"/>
              <a:gd name="connsiteY32" fmla="*/ 339725 h 590550"/>
              <a:gd name="connsiteX33" fmla="*/ 2092325 w 2660650"/>
              <a:gd name="connsiteY33" fmla="*/ 355600 h 590550"/>
              <a:gd name="connsiteX34" fmla="*/ 2136775 w 2660650"/>
              <a:gd name="connsiteY34" fmla="*/ 358775 h 590550"/>
              <a:gd name="connsiteX35" fmla="*/ 2241550 w 2660650"/>
              <a:gd name="connsiteY35" fmla="*/ 352425 h 590550"/>
              <a:gd name="connsiteX36" fmla="*/ 2260600 w 2660650"/>
              <a:gd name="connsiteY36" fmla="*/ 346075 h 590550"/>
              <a:gd name="connsiteX37" fmla="*/ 2320925 w 2660650"/>
              <a:gd name="connsiteY37" fmla="*/ 346075 h 590550"/>
              <a:gd name="connsiteX38" fmla="*/ 2333625 w 2660650"/>
              <a:gd name="connsiteY38" fmla="*/ 349250 h 590550"/>
              <a:gd name="connsiteX39" fmla="*/ 2333625 w 2660650"/>
              <a:gd name="connsiteY39" fmla="*/ 349250 h 590550"/>
              <a:gd name="connsiteX40" fmla="*/ 2419350 w 2660650"/>
              <a:gd name="connsiteY40" fmla="*/ 355600 h 590550"/>
              <a:gd name="connsiteX41" fmla="*/ 2511425 w 2660650"/>
              <a:gd name="connsiteY41" fmla="*/ 358775 h 590550"/>
              <a:gd name="connsiteX42" fmla="*/ 2549525 w 2660650"/>
              <a:gd name="connsiteY42" fmla="*/ 361950 h 590550"/>
              <a:gd name="connsiteX43" fmla="*/ 2590800 w 2660650"/>
              <a:gd name="connsiteY43" fmla="*/ 403225 h 590550"/>
              <a:gd name="connsiteX44" fmla="*/ 2606675 w 2660650"/>
              <a:gd name="connsiteY44" fmla="*/ 460375 h 590550"/>
              <a:gd name="connsiteX45" fmla="*/ 2628900 w 2660650"/>
              <a:gd name="connsiteY45" fmla="*/ 523875 h 590550"/>
              <a:gd name="connsiteX46" fmla="*/ 2641600 w 2660650"/>
              <a:gd name="connsiteY46" fmla="*/ 568325 h 590550"/>
              <a:gd name="connsiteX47" fmla="*/ 2654300 w 2660650"/>
              <a:gd name="connsiteY47" fmla="*/ 584200 h 590550"/>
              <a:gd name="connsiteX48" fmla="*/ 2660650 w 2660650"/>
              <a:gd name="connsiteY48" fmla="*/ 590550 h 590550"/>
              <a:gd name="connsiteX49" fmla="*/ 2244725 w 2660650"/>
              <a:gd name="connsiteY49" fmla="*/ 571500 h 590550"/>
              <a:gd name="connsiteX50" fmla="*/ 2047875 w 2660650"/>
              <a:gd name="connsiteY50" fmla="*/ 561975 h 590550"/>
              <a:gd name="connsiteX51" fmla="*/ 1797050 w 2660650"/>
              <a:gd name="connsiteY51" fmla="*/ 561975 h 590550"/>
              <a:gd name="connsiteX52" fmla="*/ 1517650 w 2660650"/>
              <a:gd name="connsiteY52" fmla="*/ 568325 h 590550"/>
              <a:gd name="connsiteX53" fmla="*/ 1143000 w 2660650"/>
              <a:gd name="connsiteY53" fmla="*/ 561975 h 590550"/>
              <a:gd name="connsiteX54" fmla="*/ 819150 w 2660650"/>
              <a:gd name="connsiteY54" fmla="*/ 546100 h 590550"/>
              <a:gd name="connsiteX55" fmla="*/ 765175 w 2660650"/>
              <a:gd name="connsiteY55" fmla="*/ 523875 h 590550"/>
              <a:gd name="connsiteX56" fmla="*/ 609600 w 2660650"/>
              <a:gd name="connsiteY56" fmla="*/ 514350 h 590550"/>
              <a:gd name="connsiteX57" fmla="*/ 438150 w 2660650"/>
              <a:gd name="connsiteY57" fmla="*/ 514350 h 590550"/>
              <a:gd name="connsiteX58" fmla="*/ 352425 w 2660650"/>
              <a:gd name="connsiteY58" fmla="*/ 508000 h 590550"/>
              <a:gd name="connsiteX59" fmla="*/ 304800 w 2660650"/>
              <a:gd name="connsiteY59" fmla="*/ 444500 h 590550"/>
              <a:gd name="connsiteX60" fmla="*/ 279400 w 2660650"/>
              <a:gd name="connsiteY60" fmla="*/ 358775 h 590550"/>
              <a:gd name="connsiteX61" fmla="*/ 266700 w 2660650"/>
              <a:gd name="connsiteY61" fmla="*/ 327025 h 590550"/>
              <a:gd name="connsiteX62" fmla="*/ 266700 w 2660650"/>
              <a:gd name="connsiteY62" fmla="*/ 327025 h 590550"/>
              <a:gd name="connsiteX63" fmla="*/ 238125 w 2660650"/>
              <a:gd name="connsiteY63" fmla="*/ 301625 h 590550"/>
              <a:gd name="connsiteX64" fmla="*/ 238125 w 2660650"/>
              <a:gd name="connsiteY64" fmla="*/ 301625 h 590550"/>
              <a:gd name="connsiteX65" fmla="*/ 206375 w 2660650"/>
              <a:gd name="connsiteY65" fmla="*/ 295275 h 590550"/>
              <a:gd name="connsiteX66" fmla="*/ 165100 w 2660650"/>
              <a:gd name="connsiteY66" fmla="*/ 269875 h 590550"/>
              <a:gd name="connsiteX67" fmla="*/ 133350 w 2660650"/>
              <a:gd name="connsiteY67" fmla="*/ 263525 h 590550"/>
              <a:gd name="connsiteX68" fmla="*/ 101600 w 2660650"/>
              <a:gd name="connsiteY68" fmla="*/ 238125 h 590550"/>
              <a:gd name="connsiteX69" fmla="*/ 0 w 2660650"/>
              <a:gd name="connsiteY69" fmla="*/ 222250 h 590550"/>
              <a:gd name="connsiteX0" fmla="*/ 0 w 2660650"/>
              <a:gd name="connsiteY0" fmla="*/ 222250 h 590550"/>
              <a:gd name="connsiteX1" fmla="*/ 31750 w 2660650"/>
              <a:gd name="connsiteY1" fmla="*/ 101600 h 590550"/>
              <a:gd name="connsiteX2" fmla="*/ 66675 w 2660650"/>
              <a:gd name="connsiteY2" fmla="*/ 0 h 590550"/>
              <a:gd name="connsiteX3" fmla="*/ 130175 w 2660650"/>
              <a:gd name="connsiteY3" fmla="*/ 34925 h 590550"/>
              <a:gd name="connsiteX4" fmla="*/ 174625 w 2660650"/>
              <a:gd name="connsiteY4" fmla="*/ 85725 h 590550"/>
              <a:gd name="connsiteX5" fmla="*/ 238125 w 2660650"/>
              <a:gd name="connsiteY5" fmla="*/ 66675 h 590550"/>
              <a:gd name="connsiteX6" fmla="*/ 260350 w 2660650"/>
              <a:gd name="connsiteY6" fmla="*/ 85725 h 590550"/>
              <a:gd name="connsiteX7" fmla="*/ 288925 w 2660650"/>
              <a:gd name="connsiteY7" fmla="*/ 133350 h 590550"/>
              <a:gd name="connsiteX8" fmla="*/ 314325 w 2660650"/>
              <a:gd name="connsiteY8" fmla="*/ 231775 h 590550"/>
              <a:gd name="connsiteX9" fmla="*/ 333375 w 2660650"/>
              <a:gd name="connsiteY9" fmla="*/ 260350 h 590550"/>
              <a:gd name="connsiteX10" fmla="*/ 358775 w 2660650"/>
              <a:gd name="connsiteY10" fmla="*/ 276225 h 590550"/>
              <a:gd name="connsiteX11" fmla="*/ 425450 w 2660650"/>
              <a:gd name="connsiteY11" fmla="*/ 285750 h 590550"/>
              <a:gd name="connsiteX12" fmla="*/ 454025 w 2660650"/>
              <a:gd name="connsiteY12" fmla="*/ 298450 h 590550"/>
              <a:gd name="connsiteX13" fmla="*/ 517525 w 2660650"/>
              <a:gd name="connsiteY13" fmla="*/ 288925 h 590550"/>
              <a:gd name="connsiteX14" fmla="*/ 762000 w 2660650"/>
              <a:gd name="connsiteY14" fmla="*/ 298450 h 590550"/>
              <a:gd name="connsiteX15" fmla="*/ 815975 w 2660650"/>
              <a:gd name="connsiteY15" fmla="*/ 320675 h 590550"/>
              <a:gd name="connsiteX16" fmla="*/ 835025 w 2660650"/>
              <a:gd name="connsiteY16" fmla="*/ 314325 h 590550"/>
              <a:gd name="connsiteX17" fmla="*/ 857250 w 2660650"/>
              <a:gd name="connsiteY17" fmla="*/ 317500 h 590550"/>
              <a:gd name="connsiteX18" fmla="*/ 885825 w 2660650"/>
              <a:gd name="connsiteY18" fmla="*/ 311150 h 590550"/>
              <a:gd name="connsiteX19" fmla="*/ 936625 w 2660650"/>
              <a:gd name="connsiteY19" fmla="*/ 323850 h 590550"/>
              <a:gd name="connsiteX20" fmla="*/ 1044575 w 2660650"/>
              <a:gd name="connsiteY20" fmla="*/ 317500 h 590550"/>
              <a:gd name="connsiteX21" fmla="*/ 1101725 w 2660650"/>
              <a:gd name="connsiteY21" fmla="*/ 339725 h 590550"/>
              <a:gd name="connsiteX22" fmla="*/ 1165225 w 2660650"/>
              <a:gd name="connsiteY22" fmla="*/ 323850 h 590550"/>
              <a:gd name="connsiteX23" fmla="*/ 1193800 w 2660650"/>
              <a:gd name="connsiteY23" fmla="*/ 336550 h 590550"/>
              <a:gd name="connsiteX24" fmla="*/ 1339850 w 2660650"/>
              <a:gd name="connsiteY24" fmla="*/ 336550 h 590550"/>
              <a:gd name="connsiteX25" fmla="*/ 1495425 w 2660650"/>
              <a:gd name="connsiteY25" fmla="*/ 323850 h 590550"/>
              <a:gd name="connsiteX26" fmla="*/ 1574800 w 2660650"/>
              <a:gd name="connsiteY26" fmla="*/ 339725 h 590550"/>
              <a:gd name="connsiteX27" fmla="*/ 1619250 w 2660650"/>
              <a:gd name="connsiteY27" fmla="*/ 330200 h 590550"/>
              <a:gd name="connsiteX28" fmla="*/ 1752600 w 2660650"/>
              <a:gd name="connsiteY28" fmla="*/ 333375 h 590550"/>
              <a:gd name="connsiteX29" fmla="*/ 1854200 w 2660650"/>
              <a:gd name="connsiteY29" fmla="*/ 336550 h 590550"/>
              <a:gd name="connsiteX30" fmla="*/ 1924050 w 2660650"/>
              <a:gd name="connsiteY30" fmla="*/ 346075 h 590550"/>
              <a:gd name="connsiteX31" fmla="*/ 1981200 w 2660650"/>
              <a:gd name="connsiteY31" fmla="*/ 346075 h 590550"/>
              <a:gd name="connsiteX32" fmla="*/ 2044700 w 2660650"/>
              <a:gd name="connsiteY32" fmla="*/ 339725 h 590550"/>
              <a:gd name="connsiteX33" fmla="*/ 2092325 w 2660650"/>
              <a:gd name="connsiteY33" fmla="*/ 355600 h 590550"/>
              <a:gd name="connsiteX34" fmla="*/ 2136775 w 2660650"/>
              <a:gd name="connsiteY34" fmla="*/ 358775 h 590550"/>
              <a:gd name="connsiteX35" fmla="*/ 2241550 w 2660650"/>
              <a:gd name="connsiteY35" fmla="*/ 352425 h 590550"/>
              <a:gd name="connsiteX36" fmla="*/ 2260600 w 2660650"/>
              <a:gd name="connsiteY36" fmla="*/ 346075 h 590550"/>
              <a:gd name="connsiteX37" fmla="*/ 2320925 w 2660650"/>
              <a:gd name="connsiteY37" fmla="*/ 346075 h 590550"/>
              <a:gd name="connsiteX38" fmla="*/ 2333625 w 2660650"/>
              <a:gd name="connsiteY38" fmla="*/ 349250 h 590550"/>
              <a:gd name="connsiteX39" fmla="*/ 2333625 w 2660650"/>
              <a:gd name="connsiteY39" fmla="*/ 349250 h 590550"/>
              <a:gd name="connsiteX40" fmla="*/ 2419350 w 2660650"/>
              <a:gd name="connsiteY40" fmla="*/ 355600 h 590550"/>
              <a:gd name="connsiteX41" fmla="*/ 2511425 w 2660650"/>
              <a:gd name="connsiteY41" fmla="*/ 358775 h 590550"/>
              <a:gd name="connsiteX42" fmla="*/ 2549525 w 2660650"/>
              <a:gd name="connsiteY42" fmla="*/ 361950 h 590550"/>
              <a:gd name="connsiteX43" fmla="*/ 2590800 w 2660650"/>
              <a:gd name="connsiteY43" fmla="*/ 403225 h 590550"/>
              <a:gd name="connsiteX44" fmla="*/ 2606675 w 2660650"/>
              <a:gd name="connsiteY44" fmla="*/ 460375 h 590550"/>
              <a:gd name="connsiteX45" fmla="*/ 2628900 w 2660650"/>
              <a:gd name="connsiteY45" fmla="*/ 523875 h 590550"/>
              <a:gd name="connsiteX46" fmla="*/ 2641600 w 2660650"/>
              <a:gd name="connsiteY46" fmla="*/ 568325 h 590550"/>
              <a:gd name="connsiteX47" fmla="*/ 2654300 w 2660650"/>
              <a:gd name="connsiteY47" fmla="*/ 584200 h 590550"/>
              <a:gd name="connsiteX48" fmla="*/ 2660650 w 2660650"/>
              <a:gd name="connsiteY48" fmla="*/ 590550 h 590550"/>
              <a:gd name="connsiteX49" fmla="*/ 2244725 w 2660650"/>
              <a:gd name="connsiteY49" fmla="*/ 571500 h 590550"/>
              <a:gd name="connsiteX50" fmla="*/ 2047875 w 2660650"/>
              <a:gd name="connsiteY50" fmla="*/ 561975 h 590550"/>
              <a:gd name="connsiteX51" fmla="*/ 1797050 w 2660650"/>
              <a:gd name="connsiteY51" fmla="*/ 561975 h 590550"/>
              <a:gd name="connsiteX52" fmla="*/ 1517650 w 2660650"/>
              <a:gd name="connsiteY52" fmla="*/ 568325 h 590550"/>
              <a:gd name="connsiteX53" fmla="*/ 1143000 w 2660650"/>
              <a:gd name="connsiteY53" fmla="*/ 561975 h 590550"/>
              <a:gd name="connsiteX54" fmla="*/ 819150 w 2660650"/>
              <a:gd name="connsiteY54" fmla="*/ 546100 h 590550"/>
              <a:gd name="connsiteX55" fmla="*/ 765175 w 2660650"/>
              <a:gd name="connsiteY55" fmla="*/ 523875 h 590550"/>
              <a:gd name="connsiteX56" fmla="*/ 609600 w 2660650"/>
              <a:gd name="connsiteY56" fmla="*/ 514350 h 590550"/>
              <a:gd name="connsiteX57" fmla="*/ 438150 w 2660650"/>
              <a:gd name="connsiteY57" fmla="*/ 514350 h 590550"/>
              <a:gd name="connsiteX58" fmla="*/ 352425 w 2660650"/>
              <a:gd name="connsiteY58" fmla="*/ 508000 h 590550"/>
              <a:gd name="connsiteX59" fmla="*/ 304800 w 2660650"/>
              <a:gd name="connsiteY59" fmla="*/ 444500 h 590550"/>
              <a:gd name="connsiteX60" fmla="*/ 279400 w 2660650"/>
              <a:gd name="connsiteY60" fmla="*/ 358775 h 590550"/>
              <a:gd name="connsiteX61" fmla="*/ 266700 w 2660650"/>
              <a:gd name="connsiteY61" fmla="*/ 327025 h 590550"/>
              <a:gd name="connsiteX62" fmla="*/ 266700 w 2660650"/>
              <a:gd name="connsiteY62" fmla="*/ 327025 h 590550"/>
              <a:gd name="connsiteX63" fmla="*/ 238125 w 2660650"/>
              <a:gd name="connsiteY63" fmla="*/ 301625 h 590550"/>
              <a:gd name="connsiteX64" fmla="*/ 238125 w 2660650"/>
              <a:gd name="connsiteY64" fmla="*/ 301625 h 590550"/>
              <a:gd name="connsiteX65" fmla="*/ 206375 w 2660650"/>
              <a:gd name="connsiteY65" fmla="*/ 295275 h 590550"/>
              <a:gd name="connsiteX66" fmla="*/ 177800 w 2660650"/>
              <a:gd name="connsiteY66" fmla="*/ 285750 h 590550"/>
              <a:gd name="connsiteX67" fmla="*/ 133350 w 2660650"/>
              <a:gd name="connsiteY67" fmla="*/ 263525 h 590550"/>
              <a:gd name="connsiteX68" fmla="*/ 101600 w 2660650"/>
              <a:gd name="connsiteY68" fmla="*/ 238125 h 590550"/>
              <a:gd name="connsiteX69" fmla="*/ 0 w 2660650"/>
              <a:gd name="connsiteY69" fmla="*/ 2222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60650" h="590550">
                <a:moveTo>
                  <a:pt x="0" y="222250"/>
                </a:moveTo>
                <a:lnTo>
                  <a:pt x="31750" y="101600"/>
                </a:lnTo>
                <a:lnTo>
                  <a:pt x="66675" y="0"/>
                </a:lnTo>
                <a:lnTo>
                  <a:pt x="130175" y="34925"/>
                </a:lnTo>
                <a:lnTo>
                  <a:pt x="174625" y="85725"/>
                </a:lnTo>
                <a:lnTo>
                  <a:pt x="238125" y="66675"/>
                </a:lnTo>
                <a:lnTo>
                  <a:pt x="260350" y="85725"/>
                </a:lnTo>
                <a:lnTo>
                  <a:pt x="288925" y="133350"/>
                </a:lnTo>
                <a:lnTo>
                  <a:pt x="314325" y="231775"/>
                </a:lnTo>
                <a:lnTo>
                  <a:pt x="333375" y="260350"/>
                </a:lnTo>
                <a:lnTo>
                  <a:pt x="358775" y="276225"/>
                </a:lnTo>
                <a:lnTo>
                  <a:pt x="425450" y="285750"/>
                </a:lnTo>
                <a:lnTo>
                  <a:pt x="454025" y="298450"/>
                </a:lnTo>
                <a:lnTo>
                  <a:pt x="517525" y="288925"/>
                </a:lnTo>
                <a:lnTo>
                  <a:pt x="762000" y="298450"/>
                </a:lnTo>
                <a:lnTo>
                  <a:pt x="815975" y="320675"/>
                </a:lnTo>
                <a:lnTo>
                  <a:pt x="835025" y="314325"/>
                </a:lnTo>
                <a:lnTo>
                  <a:pt x="857250" y="317500"/>
                </a:lnTo>
                <a:lnTo>
                  <a:pt x="885825" y="311150"/>
                </a:lnTo>
                <a:lnTo>
                  <a:pt x="936625" y="323850"/>
                </a:lnTo>
                <a:lnTo>
                  <a:pt x="1044575" y="317500"/>
                </a:lnTo>
                <a:lnTo>
                  <a:pt x="1101725" y="339725"/>
                </a:lnTo>
                <a:lnTo>
                  <a:pt x="1165225" y="323850"/>
                </a:lnTo>
                <a:lnTo>
                  <a:pt x="1193800" y="336550"/>
                </a:lnTo>
                <a:lnTo>
                  <a:pt x="1339850" y="336550"/>
                </a:lnTo>
                <a:lnTo>
                  <a:pt x="1495425" y="323850"/>
                </a:lnTo>
                <a:lnTo>
                  <a:pt x="1574800" y="339725"/>
                </a:lnTo>
                <a:lnTo>
                  <a:pt x="1619250" y="330200"/>
                </a:lnTo>
                <a:lnTo>
                  <a:pt x="1752600" y="333375"/>
                </a:lnTo>
                <a:lnTo>
                  <a:pt x="1854200" y="336550"/>
                </a:lnTo>
                <a:lnTo>
                  <a:pt x="1924050" y="346075"/>
                </a:lnTo>
                <a:lnTo>
                  <a:pt x="1981200" y="346075"/>
                </a:lnTo>
                <a:lnTo>
                  <a:pt x="2044700" y="339725"/>
                </a:lnTo>
                <a:lnTo>
                  <a:pt x="2092325" y="355600"/>
                </a:lnTo>
                <a:lnTo>
                  <a:pt x="2136775" y="358775"/>
                </a:lnTo>
                <a:lnTo>
                  <a:pt x="2241550" y="352425"/>
                </a:lnTo>
                <a:lnTo>
                  <a:pt x="2260600" y="346075"/>
                </a:lnTo>
                <a:lnTo>
                  <a:pt x="2320925" y="346075"/>
                </a:lnTo>
                <a:lnTo>
                  <a:pt x="2333625" y="349250"/>
                </a:lnTo>
                <a:lnTo>
                  <a:pt x="2333625" y="349250"/>
                </a:lnTo>
                <a:lnTo>
                  <a:pt x="2419350" y="355600"/>
                </a:lnTo>
                <a:lnTo>
                  <a:pt x="2511425" y="358775"/>
                </a:lnTo>
                <a:lnTo>
                  <a:pt x="2549525" y="361950"/>
                </a:lnTo>
                <a:lnTo>
                  <a:pt x="2590800" y="403225"/>
                </a:lnTo>
                <a:lnTo>
                  <a:pt x="2606675" y="460375"/>
                </a:lnTo>
                <a:lnTo>
                  <a:pt x="2628900" y="523875"/>
                </a:lnTo>
                <a:lnTo>
                  <a:pt x="2641600" y="568325"/>
                </a:lnTo>
                <a:lnTo>
                  <a:pt x="2654300" y="584200"/>
                </a:lnTo>
                <a:lnTo>
                  <a:pt x="2660650" y="590550"/>
                </a:lnTo>
                <a:lnTo>
                  <a:pt x="2244725" y="571500"/>
                </a:lnTo>
                <a:lnTo>
                  <a:pt x="2047875" y="561975"/>
                </a:lnTo>
                <a:lnTo>
                  <a:pt x="1797050" y="561975"/>
                </a:lnTo>
                <a:lnTo>
                  <a:pt x="1517650" y="568325"/>
                </a:lnTo>
                <a:lnTo>
                  <a:pt x="1143000" y="561975"/>
                </a:lnTo>
                <a:lnTo>
                  <a:pt x="819150" y="546100"/>
                </a:lnTo>
                <a:lnTo>
                  <a:pt x="765175" y="523875"/>
                </a:lnTo>
                <a:lnTo>
                  <a:pt x="609600" y="514350"/>
                </a:lnTo>
                <a:lnTo>
                  <a:pt x="438150" y="514350"/>
                </a:lnTo>
                <a:lnTo>
                  <a:pt x="352425" y="508000"/>
                </a:lnTo>
                <a:lnTo>
                  <a:pt x="304800" y="444500"/>
                </a:lnTo>
                <a:lnTo>
                  <a:pt x="279400" y="358775"/>
                </a:lnTo>
                <a:lnTo>
                  <a:pt x="266700" y="327025"/>
                </a:lnTo>
                <a:lnTo>
                  <a:pt x="266700" y="327025"/>
                </a:lnTo>
                <a:lnTo>
                  <a:pt x="238125" y="301625"/>
                </a:lnTo>
                <a:lnTo>
                  <a:pt x="238125" y="301625"/>
                </a:lnTo>
                <a:lnTo>
                  <a:pt x="206375" y="295275"/>
                </a:lnTo>
                <a:lnTo>
                  <a:pt x="177800" y="285750"/>
                </a:lnTo>
                <a:lnTo>
                  <a:pt x="133350" y="263525"/>
                </a:lnTo>
                <a:lnTo>
                  <a:pt x="101600" y="238125"/>
                </a:lnTo>
                <a:lnTo>
                  <a:pt x="0" y="222250"/>
                </a:lnTo>
                <a:close/>
              </a:path>
            </a:pathLst>
          </a:custGeom>
          <a:solidFill>
            <a:srgbClr val="A3A3A3">
              <a:alpha val="61176"/>
            </a:srgb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11" name="Freihandform 10"/>
          <p:cNvSpPr/>
          <p:nvPr/>
        </p:nvSpPr>
        <p:spPr bwMode="auto">
          <a:xfrm>
            <a:off x="3711575" y="4537075"/>
            <a:ext cx="2940050" cy="492125"/>
          </a:xfrm>
          <a:custGeom>
            <a:avLst/>
            <a:gdLst>
              <a:gd name="connsiteX0" fmla="*/ 0 w 2940050"/>
              <a:gd name="connsiteY0" fmla="*/ 257175 h 492125"/>
              <a:gd name="connsiteX1" fmla="*/ 104775 w 2940050"/>
              <a:gd name="connsiteY1" fmla="*/ 254000 h 492125"/>
              <a:gd name="connsiteX2" fmla="*/ 165100 w 2940050"/>
              <a:gd name="connsiteY2" fmla="*/ 333375 h 492125"/>
              <a:gd name="connsiteX3" fmla="*/ 231775 w 2940050"/>
              <a:gd name="connsiteY3" fmla="*/ 400050 h 492125"/>
              <a:gd name="connsiteX4" fmla="*/ 292100 w 2940050"/>
              <a:gd name="connsiteY4" fmla="*/ 422275 h 492125"/>
              <a:gd name="connsiteX5" fmla="*/ 460375 w 2940050"/>
              <a:gd name="connsiteY5" fmla="*/ 419100 h 492125"/>
              <a:gd name="connsiteX6" fmla="*/ 568325 w 2940050"/>
              <a:gd name="connsiteY6" fmla="*/ 438150 h 492125"/>
              <a:gd name="connsiteX7" fmla="*/ 695325 w 2940050"/>
              <a:gd name="connsiteY7" fmla="*/ 434975 h 492125"/>
              <a:gd name="connsiteX8" fmla="*/ 822325 w 2940050"/>
              <a:gd name="connsiteY8" fmla="*/ 438150 h 492125"/>
              <a:gd name="connsiteX9" fmla="*/ 927100 w 2940050"/>
              <a:gd name="connsiteY9" fmla="*/ 428625 h 492125"/>
              <a:gd name="connsiteX10" fmla="*/ 1098550 w 2940050"/>
              <a:gd name="connsiteY10" fmla="*/ 434975 h 492125"/>
              <a:gd name="connsiteX11" fmla="*/ 1336675 w 2940050"/>
              <a:gd name="connsiteY11" fmla="*/ 454025 h 492125"/>
              <a:gd name="connsiteX12" fmla="*/ 1504950 w 2940050"/>
              <a:gd name="connsiteY12" fmla="*/ 454025 h 492125"/>
              <a:gd name="connsiteX13" fmla="*/ 1622425 w 2940050"/>
              <a:gd name="connsiteY13" fmla="*/ 457200 h 492125"/>
              <a:gd name="connsiteX14" fmla="*/ 1746250 w 2940050"/>
              <a:gd name="connsiteY14" fmla="*/ 441325 h 492125"/>
              <a:gd name="connsiteX15" fmla="*/ 1841500 w 2940050"/>
              <a:gd name="connsiteY15" fmla="*/ 450850 h 492125"/>
              <a:gd name="connsiteX16" fmla="*/ 1965325 w 2940050"/>
              <a:gd name="connsiteY16" fmla="*/ 460375 h 492125"/>
              <a:gd name="connsiteX17" fmla="*/ 2905125 w 2940050"/>
              <a:gd name="connsiteY17" fmla="*/ 492125 h 492125"/>
              <a:gd name="connsiteX18" fmla="*/ 2940050 w 2940050"/>
              <a:gd name="connsiteY18" fmla="*/ 492125 h 492125"/>
              <a:gd name="connsiteX19" fmla="*/ 2940050 w 2940050"/>
              <a:gd name="connsiteY19" fmla="*/ 279400 h 492125"/>
              <a:gd name="connsiteX20" fmla="*/ 2895600 w 2940050"/>
              <a:gd name="connsiteY20" fmla="*/ 225425 h 492125"/>
              <a:gd name="connsiteX21" fmla="*/ 2590800 w 2940050"/>
              <a:gd name="connsiteY21" fmla="*/ 222250 h 492125"/>
              <a:gd name="connsiteX22" fmla="*/ 2247900 w 2940050"/>
              <a:gd name="connsiteY22" fmla="*/ 219075 h 492125"/>
              <a:gd name="connsiteX23" fmla="*/ 2155825 w 2940050"/>
              <a:gd name="connsiteY23" fmla="*/ 203200 h 492125"/>
              <a:gd name="connsiteX24" fmla="*/ 1984375 w 2940050"/>
              <a:gd name="connsiteY24" fmla="*/ 212725 h 492125"/>
              <a:gd name="connsiteX25" fmla="*/ 1714500 w 2940050"/>
              <a:gd name="connsiteY25" fmla="*/ 190500 h 492125"/>
              <a:gd name="connsiteX26" fmla="*/ 1476375 w 2940050"/>
              <a:gd name="connsiteY26" fmla="*/ 209550 h 492125"/>
              <a:gd name="connsiteX27" fmla="*/ 1238250 w 2940050"/>
              <a:gd name="connsiteY27" fmla="*/ 196850 h 492125"/>
              <a:gd name="connsiteX28" fmla="*/ 1054100 w 2940050"/>
              <a:gd name="connsiteY28" fmla="*/ 171450 h 492125"/>
              <a:gd name="connsiteX29" fmla="*/ 800100 w 2940050"/>
              <a:gd name="connsiteY29" fmla="*/ 193675 h 492125"/>
              <a:gd name="connsiteX30" fmla="*/ 704850 w 2940050"/>
              <a:gd name="connsiteY30" fmla="*/ 190500 h 492125"/>
              <a:gd name="connsiteX31" fmla="*/ 577850 w 2940050"/>
              <a:gd name="connsiteY31" fmla="*/ 190500 h 492125"/>
              <a:gd name="connsiteX32" fmla="*/ 485775 w 2940050"/>
              <a:gd name="connsiteY32" fmla="*/ 177800 h 492125"/>
              <a:gd name="connsiteX33" fmla="*/ 358775 w 2940050"/>
              <a:gd name="connsiteY33" fmla="*/ 171450 h 492125"/>
              <a:gd name="connsiteX34" fmla="*/ 260350 w 2940050"/>
              <a:gd name="connsiteY34" fmla="*/ 171450 h 492125"/>
              <a:gd name="connsiteX35" fmla="*/ 215900 w 2940050"/>
              <a:gd name="connsiteY35" fmla="*/ 133350 h 492125"/>
              <a:gd name="connsiteX36" fmla="*/ 88900 w 2940050"/>
              <a:gd name="connsiteY36" fmla="*/ 0 h 492125"/>
              <a:gd name="connsiteX37" fmla="*/ 66675 w 2940050"/>
              <a:gd name="connsiteY37" fmla="*/ 9525 h 492125"/>
              <a:gd name="connsiteX38" fmla="*/ 31750 w 2940050"/>
              <a:gd name="connsiteY38" fmla="*/ 57150 h 492125"/>
              <a:gd name="connsiteX39" fmla="*/ 15875 w 2940050"/>
              <a:gd name="connsiteY39" fmla="*/ 158750 h 492125"/>
              <a:gd name="connsiteX40" fmla="*/ 0 w 2940050"/>
              <a:gd name="connsiteY40" fmla="*/ 257175 h 49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40050" h="492125">
                <a:moveTo>
                  <a:pt x="0" y="257175"/>
                </a:moveTo>
                <a:lnTo>
                  <a:pt x="104775" y="254000"/>
                </a:lnTo>
                <a:lnTo>
                  <a:pt x="165100" y="333375"/>
                </a:lnTo>
                <a:lnTo>
                  <a:pt x="231775" y="400050"/>
                </a:lnTo>
                <a:lnTo>
                  <a:pt x="292100" y="422275"/>
                </a:lnTo>
                <a:lnTo>
                  <a:pt x="460375" y="419100"/>
                </a:lnTo>
                <a:lnTo>
                  <a:pt x="568325" y="438150"/>
                </a:lnTo>
                <a:lnTo>
                  <a:pt x="695325" y="434975"/>
                </a:lnTo>
                <a:lnTo>
                  <a:pt x="822325" y="438150"/>
                </a:lnTo>
                <a:lnTo>
                  <a:pt x="927100" y="428625"/>
                </a:lnTo>
                <a:lnTo>
                  <a:pt x="1098550" y="434975"/>
                </a:lnTo>
                <a:lnTo>
                  <a:pt x="1336675" y="454025"/>
                </a:lnTo>
                <a:lnTo>
                  <a:pt x="1504950" y="454025"/>
                </a:lnTo>
                <a:lnTo>
                  <a:pt x="1622425" y="457200"/>
                </a:lnTo>
                <a:lnTo>
                  <a:pt x="1746250" y="441325"/>
                </a:lnTo>
                <a:lnTo>
                  <a:pt x="1841500" y="450850"/>
                </a:lnTo>
                <a:lnTo>
                  <a:pt x="1965325" y="460375"/>
                </a:lnTo>
                <a:lnTo>
                  <a:pt x="2905125" y="492125"/>
                </a:lnTo>
                <a:lnTo>
                  <a:pt x="2940050" y="492125"/>
                </a:lnTo>
                <a:lnTo>
                  <a:pt x="2940050" y="279400"/>
                </a:lnTo>
                <a:lnTo>
                  <a:pt x="2895600" y="225425"/>
                </a:lnTo>
                <a:lnTo>
                  <a:pt x="2590800" y="222250"/>
                </a:lnTo>
                <a:lnTo>
                  <a:pt x="2247900" y="219075"/>
                </a:lnTo>
                <a:lnTo>
                  <a:pt x="2155825" y="203200"/>
                </a:lnTo>
                <a:lnTo>
                  <a:pt x="1984375" y="212725"/>
                </a:lnTo>
                <a:lnTo>
                  <a:pt x="1714500" y="190500"/>
                </a:lnTo>
                <a:lnTo>
                  <a:pt x="1476375" y="209550"/>
                </a:lnTo>
                <a:lnTo>
                  <a:pt x="1238250" y="196850"/>
                </a:lnTo>
                <a:lnTo>
                  <a:pt x="1054100" y="171450"/>
                </a:lnTo>
                <a:lnTo>
                  <a:pt x="800100" y="193675"/>
                </a:lnTo>
                <a:lnTo>
                  <a:pt x="704850" y="190500"/>
                </a:lnTo>
                <a:lnTo>
                  <a:pt x="577850" y="190500"/>
                </a:lnTo>
                <a:lnTo>
                  <a:pt x="485775" y="177800"/>
                </a:lnTo>
                <a:lnTo>
                  <a:pt x="358775" y="171450"/>
                </a:lnTo>
                <a:lnTo>
                  <a:pt x="260350" y="171450"/>
                </a:lnTo>
                <a:lnTo>
                  <a:pt x="215900" y="133350"/>
                </a:lnTo>
                <a:lnTo>
                  <a:pt x="88900" y="0"/>
                </a:lnTo>
                <a:lnTo>
                  <a:pt x="66675" y="9525"/>
                </a:lnTo>
                <a:lnTo>
                  <a:pt x="31750" y="57150"/>
                </a:lnTo>
                <a:lnTo>
                  <a:pt x="15875" y="158750"/>
                </a:lnTo>
                <a:lnTo>
                  <a:pt x="0" y="257175"/>
                </a:lnTo>
                <a:close/>
              </a:path>
            </a:pathLst>
          </a:custGeom>
          <a:solidFill>
            <a:srgbClr val="A3A3A3">
              <a:alpha val="61176"/>
            </a:srgb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de-DE" smtClean="0"/>
          </a:p>
        </p:txBody>
      </p:sp>
      <p:sp>
        <p:nvSpPr>
          <p:cNvPr id="12" name="Freihandform 11"/>
          <p:cNvSpPr/>
          <p:nvPr/>
        </p:nvSpPr>
        <p:spPr bwMode="auto">
          <a:xfrm>
            <a:off x="1019175" y="4556125"/>
            <a:ext cx="2206625" cy="431800"/>
          </a:xfrm>
          <a:custGeom>
            <a:avLst/>
            <a:gdLst>
              <a:gd name="connsiteX0" fmla="*/ 0 w 2206625"/>
              <a:gd name="connsiteY0" fmla="*/ 98425 h 431800"/>
              <a:gd name="connsiteX1" fmla="*/ 3175 w 2206625"/>
              <a:gd name="connsiteY1" fmla="*/ 339725 h 431800"/>
              <a:gd name="connsiteX2" fmla="*/ 127000 w 2206625"/>
              <a:gd name="connsiteY2" fmla="*/ 384175 h 431800"/>
              <a:gd name="connsiteX3" fmla="*/ 228600 w 2206625"/>
              <a:gd name="connsiteY3" fmla="*/ 406400 h 431800"/>
              <a:gd name="connsiteX4" fmla="*/ 279400 w 2206625"/>
              <a:gd name="connsiteY4" fmla="*/ 409575 h 431800"/>
              <a:gd name="connsiteX5" fmla="*/ 377825 w 2206625"/>
              <a:gd name="connsiteY5" fmla="*/ 409575 h 431800"/>
              <a:gd name="connsiteX6" fmla="*/ 438150 w 2206625"/>
              <a:gd name="connsiteY6" fmla="*/ 396875 h 431800"/>
              <a:gd name="connsiteX7" fmla="*/ 533400 w 2206625"/>
              <a:gd name="connsiteY7" fmla="*/ 400050 h 431800"/>
              <a:gd name="connsiteX8" fmla="*/ 609600 w 2206625"/>
              <a:gd name="connsiteY8" fmla="*/ 400050 h 431800"/>
              <a:gd name="connsiteX9" fmla="*/ 644525 w 2206625"/>
              <a:gd name="connsiteY9" fmla="*/ 387350 h 431800"/>
              <a:gd name="connsiteX10" fmla="*/ 695325 w 2206625"/>
              <a:gd name="connsiteY10" fmla="*/ 352425 h 431800"/>
              <a:gd name="connsiteX11" fmla="*/ 704850 w 2206625"/>
              <a:gd name="connsiteY11" fmla="*/ 346075 h 431800"/>
              <a:gd name="connsiteX12" fmla="*/ 768350 w 2206625"/>
              <a:gd name="connsiteY12" fmla="*/ 371475 h 431800"/>
              <a:gd name="connsiteX13" fmla="*/ 838200 w 2206625"/>
              <a:gd name="connsiteY13" fmla="*/ 387350 h 431800"/>
              <a:gd name="connsiteX14" fmla="*/ 936625 w 2206625"/>
              <a:gd name="connsiteY14" fmla="*/ 393700 h 431800"/>
              <a:gd name="connsiteX15" fmla="*/ 1031875 w 2206625"/>
              <a:gd name="connsiteY15" fmla="*/ 384175 h 431800"/>
              <a:gd name="connsiteX16" fmla="*/ 1060450 w 2206625"/>
              <a:gd name="connsiteY16" fmla="*/ 384175 h 431800"/>
              <a:gd name="connsiteX17" fmla="*/ 1206500 w 2206625"/>
              <a:gd name="connsiteY17" fmla="*/ 431800 h 431800"/>
              <a:gd name="connsiteX18" fmla="*/ 1273175 w 2206625"/>
              <a:gd name="connsiteY18" fmla="*/ 425450 h 431800"/>
              <a:gd name="connsiteX19" fmla="*/ 1330325 w 2206625"/>
              <a:gd name="connsiteY19" fmla="*/ 419100 h 431800"/>
              <a:gd name="connsiteX20" fmla="*/ 1393825 w 2206625"/>
              <a:gd name="connsiteY20" fmla="*/ 412750 h 431800"/>
              <a:gd name="connsiteX21" fmla="*/ 1441450 w 2206625"/>
              <a:gd name="connsiteY21" fmla="*/ 419100 h 431800"/>
              <a:gd name="connsiteX22" fmla="*/ 1549400 w 2206625"/>
              <a:gd name="connsiteY22" fmla="*/ 425450 h 431800"/>
              <a:gd name="connsiteX23" fmla="*/ 1622425 w 2206625"/>
              <a:gd name="connsiteY23" fmla="*/ 425450 h 431800"/>
              <a:gd name="connsiteX24" fmla="*/ 1701800 w 2206625"/>
              <a:gd name="connsiteY24" fmla="*/ 403225 h 431800"/>
              <a:gd name="connsiteX25" fmla="*/ 1736725 w 2206625"/>
              <a:gd name="connsiteY25" fmla="*/ 387350 h 431800"/>
              <a:gd name="connsiteX26" fmla="*/ 1774825 w 2206625"/>
              <a:gd name="connsiteY26" fmla="*/ 396875 h 431800"/>
              <a:gd name="connsiteX27" fmla="*/ 1860550 w 2206625"/>
              <a:gd name="connsiteY27" fmla="*/ 409575 h 431800"/>
              <a:gd name="connsiteX28" fmla="*/ 1958975 w 2206625"/>
              <a:gd name="connsiteY28" fmla="*/ 384175 h 431800"/>
              <a:gd name="connsiteX29" fmla="*/ 2041525 w 2206625"/>
              <a:gd name="connsiteY29" fmla="*/ 346075 h 431800"/>
              <a:gd name="connsiteX30" fmla="*/ 2095500 w 2206625"/>
              <a:gd name="connsiteY30" fmla="*/ 276225 h 431800"/>
              <a:gd name="connsiteX31" fmla="*/ 2146300 w 2206625"/>
              <a:gd name="connsiteY31" fmla="*/ 250825 h 431800"/>
              <a:gd name="connsiteX32" fmla="*/ 2206625 w 2206625"/>
              <a:gd name="connsiteY32" fmla="*/ 238125 h 431800"/>
              <a:gd name="connsiteX33" fmla="*/ 2152650 w 2206625"/>
              <a:gd name="connsiteY33" fmla="*/ 0 h 431800"/>
              <a:gd name="connsiteX34" fmla="*/ 2114550 w 2206625"/>
              <a:gd name="connsiteY34" fmla="*/ 0 h 431800"/>
              <a:gd name="connsiteX35" fmla="*/ 2028825 w 2206625"/>
              <a:gd name="connsiteY35" fmla="*/ 95250 h 431800"/>
              <a:gd name="connsiteX36" fmla="*/ 1914525 w 2206625"/>
              <a:gd name="connsiteY36" fmla="*/ 142875 h 431800"/>
              <a:gd name="connsiteX37" fmla="*/ 1806575 w 2206625"/>
              <a:gd name="connsiteY37" fmla="*/ 165100 h 431800"/>
              <a:gd name="connsiteX38" fmla="*/ 1743075 w 2206625"/>
              <a:gd name="connsiteY38" fmla="*/ 136525 h 431800"/>
              <a:gd name="connsiteX39" fmla="*/ 1673225 w 2206625"/>
              <a:gd name="connsiteY39" fmla="*/ 168275 h 431800"/>
              <a:gd name="connsiteX40" fmla="*/ 1577975 w 2206625"/>
              <a:gd name="connsiteY40" fmla="*/ 174625 h 431800"/>
              <a:gd name="connsiteX41" fmla="*/ 1466850 w 2206625"/>
              <a:gd name="connsiteY41" fmla="*/ 174625 h 431800"/>
              <a:gd name="connsiteX42" fmla="*/ 1403350 w 2206625"/>
              <a:gd name="connsiteY42" fmla="*/ 165100 h 431800"/>
              <a:gd name="connsiteX43" fmla="*/ 1301750 w 2206625"/>
              <a:gd name="connsiteY43" fmla="*/ 171450 h 431800"/>
              <a:gd name="connsiteX44" fmla="*/ 1250950 w 2206625"/>
              <a:gd name="connsiteY44" fmla="*/ 174625 h 431800"/>
              <a:gd name="connsiteX45" fmla="*/ 1196975 w 2206625"/>
              <a:gd name="connsiteY45" fmla="*/ 174625 h 431800"/>
              <a:gd name="connsiteX46" fmla="*/ 1127125 w 2206625"/>
              <a:gd name="connsiteY46" fmla="*/ 152400 h 431800"/>
              <a:gd name="connsiteX47" fmla="*/ 1025525 w 2206625"/>
              <a:gd name="connsiteY47" fmla="*/ 127000 h 431800"/>
              <a:gd name="connsiteX48" fmla="*/ 933450 w 2206625"/>
              <a:gd name="connsiteY48" fmla="*/ 136525 h 431800"/>
              <a:gd name="connsiteX49" fmla="*/ 825500 w 2206625"/>
              <a:gd name="connsiteY49" fmla="*/ 130175 h 431800"/>
              <a:gd name="connsiteX50" fmla="*/ 790575 w 2206625"/>
              <a:gd name="connsiteY50" fmla="*/ 123825 h 431800"/>
              <a:gd name="connsiteX51" fmla="*/ 701675 w 2206625"/>
              <a:gd name="connsiteY51" fmla="*/ 88900 h 431800"/>
              <a:gd name="connsiteX52" fmla="*/ 644525 w 2206625"/>
              <a:gd name="connsiteY52" fmla="*/ 142875 h 431800"/>
              <a:gd name="connsiteX53" fmla="*/ 577850 w 2206625"/>
              <a:gd name="connsiteY53" fmla="*/ 146050 h 431800"/>
              <a:gd name="connsiteX54" fmla="*/ 460375 w 2206625"/>
              <a:gd name="connsiteY54" fmla="*/ 142875 h 431800"/>
              <a:gd name="connsiteX55" fmla="*/ 307975 w 2206625"/>
              <a:gd name="connsiteY55" fmla="*/ 161925 h 431800"/>
              <a:gd name="connsiteX56" fmla="*/ 168275 w 2206625"/>
              <a:gd name="connsiteY56" fmla="*/ 142875 h 431800"/>
              <a:gd name="connsiteX57" fmla="*/ 0 w 2206625"/>
              <a:gd name="connsiteY57" fmla="*/ 98425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06625" h="431800">
                <a:moveTo>
                  <a:pt x="0" y="98425"/>
                </a:moveTo>
                <a:cubicBezTo>
                  <a:pt x="1058" y="178858"/>
                  <a:pt x="2117" y="259292"/>
                  <a:pt x="3175" y="339725"/>
                </a:cubicBezTo>
                <a:lnTo>
                  <a:pt x="127000" y="384175"/>
                </a:lnTo>
                <a:lnTo>
                  <a:pt x="228600" y="406400"/>
                </a:lnTo>
                <a:lnTo>
                  <a:pt x="279400" y="409575"/>
                </a:lnTo>
                <a:lnTo>
                  <a:pt x="377825" y="409575"/>
                </a:lnTo>
                <a:lnTo>
                  <a:pt x="438150" y="396875"/>
                </a:lnTo>
                <a:lnTo>
                  <a:pt x="533400" y="400050"/>
                </a:lnTo>
                <a:lnTo>
                  <a:pt x="609600" y="400050"/>
                </a:lnTo>
                <a:lnTo>
                  <a:pt x="644525" y="387350"/>
                </a:lnTo>
                <a:lnTo>
                  <a:pt x="695325" y="352425"/>
                </a:lnTo>
                <a:lnTo>
                  <a:pt x="704850" y="346075"/>
                </a:lnTo>
                <a:lnTo>
                  <a:pt x="768350" y="371475"/>
                </a:lnTo>
                <a:lnTo>
                  <a:pt x="838200" y="387350"/>
                </a:lnTo>
                <a:lnTo>
                  <a:pt x="936625" y="393700"/>
                </a:lnTo>
                <a:lnTo>
                  <a:pt x="1031875" y="384175"/>
                </a:lnTo>
                <a:lnTo>
                  <a:pt x="1060450" y="384175"/>
                </a:lnTo>
                <a:lnTo>
                  <a:pt x="1206500" y="431800"/>
                </a:lnTo>
                <a:lnTo>
                  <a:pt x="1273175" y="425450"/>
                </a:lnTo>
                <a:lnTo>
                  <a:pt x="1330325" y="419100"/>
                </a:lnTo>
                <a:lnTo>
                  <a:pt x="1393825" y="412750"/>
                </a:lnTo>
                <a:lnTo>
                  <a:pt x="1441450" y="419100"/>
                </a:lnTo>
                <a:lnTo>
                  <a:pt x="1549400" y="425450"/>
                </a:lnTo>
                <a:lnTo>
                  <a:pt x="1622425" y="425450"/>
                </a:lnTo>
                <a:lnTo>
                  <a:pt x="1701800" y="403225"/>
                </a:lnTo>
                <a:lnTo>
                  <a:pt x="1736725" y="387350"/>
                </a:lnTo>
                <a:lnTo>
                  <a:pt x="1774825" y="396875"/>
                </a:lnTo>
                <a:lnTo>
                  <a:pt x="1860550" y="409575"/>
                </a:lnTo>
                <a:lnTo>
                  <a:pt x="1958975" y="384175"/>
                </a:lnTo>
                <a:lnTo>
                  <a:pt x="2041525" y="346075"/>
                </a:lnTo>
                <a:lnTo>
                  <a:pt x="2095500" y="276225"/>
                </a:lnTo>
                <a:lnTo>
                  <a:pt x="2146300" y="250825"/>
                </a:lnTo>
                <a:lnTo>
                  <a:pt x="2206625" y="238125"/>
                </a:lnTo>
                <a:lnTo>
                  <a:pt x="2152650" y="0"/>
                </a:lnTo>
                <a:lnTo>
                  <a:pt x="2114550" y="0"/>
                </a:lnTo>
                <a:lnTo>
                  <a:pt x="2028825" y="95250"/>
                </a:lnTo>
                <a:lnTo>
                  <a:pt x="1914525" y="142875"/>
                </a:lnTo>
                <a:lnTo>
                  <a:pt x="1806575" y="165100"/>
                </a:lnTo>
                <a:lnTo>
                  <a:pt x="1743075" y="136525"/>
                </a:lnTo>
                <a:lnTo>
                  <a:pt x="1673225" y="168275"/>
                </a:lnTo>
                <a:lnTo>
                  <a:pt x="1577975" y="174625"/>
                </a:lnTo>
                <a:lnTo>
                  <a:pt x="1466850" y="174625"/>
                </a:lnTo>
                <a:lnTo>
                  <a:pt x="1403350" y="165100"/>
                </a:lnTo>
                <a:lnTo>
                  <a:pt x="1301750" y="171450"/>
                </a:lnTo>
                <a:lnTo>
                  <a:pt x="1250950" y="174625"/>
                </a:lnTo>
                <a:lnTo>
                  <a:pt x="1196975" y="174625"/>
                </a:lnTo>
                <a:lnTo>
                  <a:pt x="1127125" y="152400"/>
                </a:lnTo>
                <a:lnTo>
                  <a:pt x="1025525" y="127000"/>
                </a:lnTo>
                <a:lnTo>
                  <a:pt x="933450" y="136525"/>
                </a:lnTo>
                <a:lnTo>
                  <a:pt x="825500" y="130175"/>
                </a:lnTo>
                <a:lnTo>
                  <a:pt x="790575" y="123825"/>
                </a:lnTo>
                <a:lnTo>
                  <a:pt x="701675" y="88900"/>
                </a:lnTo>
                <a:lnTo>
                  <a:pt x="644525" y="142875"/>
                </a:lnTo>
                <a:lnTo>
                  <a:pt x="577850" y="146050"/>
                </a:lnTo>
                <a:lnTo>
                  <a:pt x="460375" y="142875"/>
                </a:lnTo>
                <a:lnTo>
                  <a:pt x="307975" y="161925"/>
                </a:lnTo>
                <a:lnTo>
                  <a:pt x="168275" y="142875"/>
                </a:lnTo>
                <a:lnTo>
                  <a:pt x="0" y="98425"/>
                </a:lnTo>
                <a:close/>
              </a:path>
            </a:pathLst>
          </a:custGeom>
          <a:solidFill>
            <a:srgbClr val="A3A3A3">
              <a:alpha val="61176"/>
            </a:srgb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1499125" y="1662545"/>
            <a:ext cx="633751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err="1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bg2">
                  <a:lumMod val="50000"/>
                  <a:lumOff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Grundwassermodell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Ökologie</a:t>
            </a:r>
          </a:p>
          <a:p>
            <a:pPr marL="514350" indent="-514350" eaLnBrk="0" hangingPunct="0">
              <a:lnSpc>
                <a:spcPct val="125000"/>
              </a:lnSpc>
              <a:spcBef>
                <a:spcPct val="10000"/>
              </a:spcBef>
              <a:buAutoNum type="arabicPeriod"/>
            </a:pPr>
            <a:r>
              <a:rPr lang="de-DE" sz="32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Landwirtschaft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Grundwassermodell</a:t>
            </a:r>
          </a:p>
        </p:txBody>
      </p:sp>
      <p:pic>
        <p:nvPicPr>
          <p:cNvPr id="5" name="Grafik 4" descr="Clipboard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760" y="1403350"/>
            <a:ext cx="5916612" cy="488239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784522" y="5805025"/>
            <a:ext cx="1730559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Ausdehnung des Modells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lipboard01.jpg"/>
          <p:cNvPicPr>
            <a:picLocks noChangeAspect="1"/>
          </p:cNvPicPr>
          <p:nvPr/>
        </p:nvPicPr>
        <p:blipFill>
          <a:blip r:embed="rId2" cstate="print"/>
          <a:srcRect l="26900" t="31984" r="25554" b="34169"/>
          <a:stretch>
            <a:fillRect/>
          </a:stretch>
        </p:blipFill>
        <p:spPr>
          <a:xfrm>
            <a:off x="809619" y="1412875"/>
            <a:ext cx="7932765" cy="46640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3" name="Gebogener Pfeil 12"/>
          <p:cNvSpPr/>
          <p:nvPr/>
        </p:nvSpPr>
        <p:spPr bwMode="auto">
          <a:xfrm rot="5400000" flipH="1">
            <a:off x="4479130" y="3083718"/>
            <a:ext cx="1100137" cy="1257300"/>
          </a:xfrm>
          <a:prstGeom prst="circularArrow">
            <a:avLst/>
          </a:prstGeom>
          <a:solidFill>
            <a:schemeClr val="tx1">
              <a:lumMod val="5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de-DE" smtClean="0"/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Grundwassermodell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115050" y="5596235"/>
            <a:ext cx="2619375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GW-Strömung an Stauanlagen</a:t>
            </a:r>
          </a:p>
          <a:p>
            <a:r>
              <a:rPr lang="de-DE" sz="12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(Quelle: BGU)</a:t>
            </a:r>
            <a:endParaRPr lang="de-DE" sz="1200" dirty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4" name="Gebogener Pfeil 13"/>
          <p:cNvSpPr/>
          <p:nvPr/>
        </p:nvSpPr>
        <p:spPr bwMode="auto">
          <a:xfrm rot="5400000" flipH="1" flipV="1">
            <a:off x="3995736" y="3619495"/>
            <a:ext cx="1157289" cy="1357311"/>
          </a:xfrm>
          <a:prstGeom prst="circularArrow">
            <a:avLst/>
          </a:prstGeom>
          <a:solidFill>
            <a:schemeClr val="tx1">
              <a:lumMod val="5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-Präsentation-hintergrund-dunkel_2010-01-15">
  <a:themeElements>
    <a:clrScheme name="vo-Präsentation-hintergrund-dunkel_2010-01-15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vo-Präsentation-hintergrund-dunkel_2010-01-15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/>
      <a:lstStyle/>
    </a:lnDef>
  </a:objectDefaults>
  <a:extraClrSchemeLst>
    <a:extraClrScheme>
      <a:clrScheme name="vo-Präsentation-hintergrund-dunkel_2010-01-15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-Präsentation-hintergrund-dunkel_2010-01-15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-Präsentation-hintergrund-dunkel_2010-01-1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-Präsentation-hintergrund-dunkel_2010-01-15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-Präsentation-hintergrund-dunkel_2010-01-15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Z:\QMS\4-VO_Unterlagen\Allgemein\vo-Präsentation-hintergrund-dunkel_2010-01-15.pot</Template>
  <TotalTime>0</TotalTime>
  <Words>484</Words>
  <Application>Microsoft Office PowerPoint</Application>
  <PresentationFormat>Bildschirmpräsentation (4:3)</PresentationFormat>
  <Paragraphs>118</Paragraphs>
  <Slides>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vo-Präsentation-hintergrund-dunkel_2010-01-15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soe-ing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hanna</dc:creator>
  <cp:lastModifiedBy>Aulich, Meike</cp:lastModifiedBy>
  <cp:revision>767</cp:revision>
  <dcterms:created xsi:type="dcterms:W3CDTF">2010-09-08T14:18:51Z</dcterms:created>
  <dcterms:modified xsi:type="dcterms:W3CDTF">2017-04-24T06:44:14Z</dcterms:modified>
</cp:coreProperties>
</file>