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49" r:id="rId2"/>
    <p:sldMasterId id="2147483672" r:id="rId3"/>
  </p:sldMasterIdLst>
  <p:notesMasterIdLst>
    <p:notesMasterId r:id="rId16"/>
  </p:notesMasterIdLst>
  <p:sldIdLst>
    <p:sldId id="256" r:id="rId4"/>
    <p:sldId id="306" r:id="rId5"/>
    <p:sldId id="333" r:id="rId6"/>
    <p:sldId id="323" r:id="rId7"/>
    <p:sldId id="327" r:id="rId8"/>
    <p:sldId id="328" r:id="rId9"/>
    <p:sldId id="331" r:id="rId10"/>
    <p:sldId id="332" r:id="rId11"/>
    <p:sldId id="329" r:id="rId12"/>
    <p:sldId id="330" r:id="rId13"/>
    <p:sldId id="324" r:id="rId14"/>
    <p:sldId id="326" r:id="rId15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339933"/>
    <a:srgbClr val="008000"/>
    <a:srgbClr val="00CC00"/>
    <a:srgbClr val="66FFCC"/>
    <a:srgbClr val="336600"/>
    <a:srgbClr val="066053"/>
    <a:srgbClr val="70BE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67" autoAdjust="0"/>
    <p:restoredTop sz="88402" autoAdjust="0"/>
  </p:normalViewPr>
  <p:slideViewPr>
    <p:cSldViewPr>
      <p:cViewPr varScale="1">
        <p:scale>
          <a:sx n="112" d="100"/>
          <a:sy n="112" d="100"/>
        </p:scale>
        <p:origin x="-145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pitchFamily="-112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ＭＳ Ｐゴシック" pitchFamily="-112" charset="-128"/>
                <a:cs typeface="+mn-cs"/>
              </a:defRPr>
            </a:lvl1pPr>
          </a:lstStyle>
          <a:p>
            <a:pPr>
              <a:defRPr/>
            </a:pPr>
            <a:fld id="{6BA4E26C-9730-4432-800A-FFDE13B4A76C}" type="datetime1">
              <a:rPr lang="de-DE"/>
              <a:pPr>
                <a:defRPr/>
              </a:pPr>
              <a:t>07.06.2017</a:t>
            </a:fld>
            <a:endParaRPr lang="de-DE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pitchFamily="-112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01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ＭＳ Ｐゴシック" pitchFamily="-112" charset="-128"/>
                <a:cs typeface="+mn-cs"/>
              </a:defRPr>
            </a:lvl1pPr>
          </a:lstStyle>
          <a:p>
            <a:pPr>
              <a:defRPr/>
            </a:pPr>
            <a:fld id="{C4BE7289-9702-4C6B-936C-8C9A8C0D873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216163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-112" charset="0"/>
        <a:ea typeface="ＭＳ Ｐゴシック" pitchFamily="-112" charset="-128"/>
        <a:cs typeface="ＭＳ Ｐゴシック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-112" charset="0"/>
        <a:ea typeface="ＭＳ Ｐゴシック" pitchFamily="-112" charset="-128"/>
        <a:cs typeface="ＭＳ Ｐゴシック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-112" charset="0"/>
        <a:ea typeface="ＭＳ Ｐゴシック" pitchFamily="-112" charset="-128"/>
        <a:cs typeface="ＭＳ Ｐゴシック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-112" charset="0"/>
        <a:ea typeface="ＭＳ Ｐゴシック" pitchFamily="-112" charset="-128"/>
        <a:cs typeface="ＭＳ Ｐゴシック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-112" charset="0"/>
        <a:ea typeface="ＭＳ Ｐゴシック" pitchFamily="-112" charset="-128"/>
        <a:cs typeface="ＭＳ Ｐゴシック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Folienbildplatzhalt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7650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Calibri" pitchFamily="34" charset="0"/>
              <a:ea typeface="ＭＳ Ｐゴシック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E95DDC-0E90-45A2-A674-2344F93BB6F9}" type="slidenum">
              <a:rPr lang="de-DE" smtClean="0"/>
              <a:pPr>
                <a:defRPr/>
              </a:pPr>
              <a:t>1</a:t>
            </a:fld>
            <a:endParaRPr lang="de-D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8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Calibri" pitchFamily="34" charset="0"/>
              <a:ea typeface="ＭＳ Ｐゴシック"/>
            </a:endParaRPr>
          </a:p>
        </p:txBody>
      </p:sp>
      <p:sp>
        <p:nvSpPr>
          <p:cNvPr id="29699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B2C638-FC95-4377-ABA9-477951922443}" type="slidenum">
              <a:rPr lang="de-DE" smtClean="0">
                <a:ea typeface="ＭＳ Ｐゴシック"/>
                <a:cs typeface="ＭＳ Ｐゴシック"/>
              </a:rPr>
              <a:pPr/>
              <a:t>10</a:t>
            </a:fld>
            <a:endParaRPr lang="de-DE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8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Calibri" pitchFamily="34" charset="0"/>
              <a:ea typeface="ＭＳ Ｐゴシック"/>
            </a:endParaRPr>
          </a:p>
        </p:txBody>
      </p:sp>
      <p:sp>
        <p:nvSpPr>
          <p:cNvPr id="29699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B2C638-FC95-4377-ABA9-477951922443}" type="slidenum">
              <a:rPr lang="de-DE" smtClean="0">
                <a:ea typeface="ＭＳ Ｐゴシック"/>
                <a:cs typeface="ＭＳ Ｐゴシック"/>
              </a:rPr>
              <a:pPr/>
              <a:t>11</a:t>
            </a:fld>
            <a:endParaRPr lang="de-DE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8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Calibri" pitchFamily="34" charset="0"/>
              <a:ea typeface="ＭＳ Ｐゴシック"/>
            </a:endParaRPr>
          </a:p>
        </p:txBody>
      </p:sp>
      <p:sp>
        <p:nvSpPr>
          <p:cNvPr id="29699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B2C638-FC95-4377-ABA9-477951922443}" type="slidenum">
              <a:rPr lang="de-DE" smtClean="0">
                <a:ea typeface="ＭＳ Ｐゴシック"/>
                <a:cs typeface="ＭＳ Ｐゴシック"/>
              </a:rPr>
              <a:pPr/>
              <a:t>12</a:t>
            </a:fld>
            <a:endParaRPr lang="de-DE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8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Calibri" pitchFamily="34" charset="0"/>
              <a:ea typeface="ＭＳ Ｐゴシック"/>
            </a:endParaRPr>
          </a:p>
        </p:txBody>
      </p:sp>
      <p:sp>
        <p:nvSpPr>
          <p:cNvPr id="29699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B2C638-FC95-4377-ABA9-477951922443}" type="slidenum">
              <a:rPr lang="de-DE" smtClean="0">
                <a:ea typeface="ＭＳ Ｐゴシック"/>
                <a:cs typeface="ＭＳ Ｐゴシック"/>
              </a:rPr>
              <a:pPr/>
              <a:t>2</a:t>
            </a:fld>
            <a:endParaRPr lang="de-DE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8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Calibri" pitchFamily="34" charset="0"/>
              <a:ea typeface="ＭＳ Ｐゴシック"/>
            </a:endParaRPr>
          </a:p>
        </p:txBody>
      </p:sp>
      <p:sp>
        <p:nvSpPr>
          <p:cNvPr id="29699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B2C638-FC95-4377-ABA9-477951922443}" type="slidenum">
              <a:rPr lang="de-DE" smtClean="0">
                <a:ea typeface="ＭＳ Ｐゴシック"/>
                <a:cs typeface="ＭＳ Ｐゴシック"/>
              </a:rPr>
              <a:pPr/>
              <a:t>3</a:t>
            </a:fld>
            <a:endParaRPr lang="de-DE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8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Calibri" pitchFamily="34" charset="0"/>
              <a:ea typeface="ＭＳ Ｐゴシック"/>
            </a:endParaRPr>
          </a:p>
        </p:txBody>
      </p:sp>
      <p:sp>
        <p:nvSpPr>
          <p:cNvPr id="29699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B2C638-FC95-4377-ABA9-477951922443}" type="slidenum">
              <a:rPr lang="de-DE" smtClean="0">
                <a:ea typeface="ＭＳ Ｐゴシック"/>
                <a:cs typeface="ＭＳ Ｐゴシック"/>
              </a:rPr>
              <a:pPr/>
              <a:t>4</a:t>
            </a:fld>
            <a:endParaRPr lang="de-DE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8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Calibri" pitchFamily="34" charset="0"/>
              <a:ea typeface="ＭＳ Ｐゴシック"/>
            </a:endParaRPr>
          </a:p>
        </p:txBody>
      </p:sp>
      <p:sp>
        <p:nvSpPr>
          <p:cNvPr id="29699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B2C638-FC95-4377-ABA9-477951922443}" type="slidenum">
              <a:rPr lang="de-DE" smtClean="0">
                <a:ea typeface="ＭＳ Ｐゴシック"/>
                <a:cs typeface="ＭＳ Ｐゴシック"/>
              </a:rPr>
              <a:pPr/>
              <a:t>5</a:t>
            </a:fld>
            <a:endParaRPr lang="de-DE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8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Calibri" pitchFamily="34" charset="0"/>
              <a:ea typeface="ＭＳ Ｐゴシック"/>
            </a:endParaRPr>
          </a:p>
        </p:txBody>
      </p:sp>
      <p:sp>
        <p:nvSpPr>
          <p:cNvPr id="29699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B2C638-FC95-4377-ABA9-477951922443}" type="slidenum">
              <a:rPr lang="de-DE" smtClean="0">
                <a:ea typeface="ＭＳ Ｐゴシック"/>
                <a:cs typeface="ＭＳ Ｐゴシック"/>
              </a:rPr>
              <a:pPr/>
              <a:t>6</a:t>
            </a:fld>
            <a:endParaRPr lang="de-DE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8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Calibri" pitchFamily="34" charset="0"/>
              <a:ea typeface="ＭＳ Ｐゴシック"/>
            </a:endParaRPr>
          </a:p>
        </p:txBody>
      </p:sp>
      <p:sp>
        <p:nvSpPr>
          <p:cNvPr id="29699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B2C638-FC95-4377-ABA9-477951922443}" type="slidenum">
              <a:rPr lang="de-DE" smtClean="0">
                <a:ea typeface="ＭＳ Ｐゴシック"/>
                <a:cs typeface="ＭＳ Ｐゴシック"/>
              </a:rPr>
              <a:pPr/>
              <a:t>7</a:t>
            </a:fld>
            <a:endParaRPr lang="de-DE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8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Calibri" pitchFamily="34" charset="0"/>
              <a:ea typeface="ＭＳ Ｐゴシック"/>
            </a:endParaRPr>
          </a:p>
        </p:txBody>
      </p:sp>
      <p:sp>
        <p:nvSpPr>
          <p:cNvPr id="29699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B2C638-FC95-4377-ABA9-477951922443}" type="slidenum">
              <a:rPr lang="de-DE" smtClean="0">
                <a:ea typeface="ＭＳ Ｐゴシック"/>
                <a:cs typeface="ＭＳ Ｐゴシック"/>
              </a:rPr>
              <a:pPr/>
              <a:t>8</a:t>
            </a:fld>
            <a:endParaRPr lang="de-DE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8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Calibri" pitchFamily="34" charset="0"/>
              <a:ea typeface="ＭＳ Ｐゴシック"/>
            </a:endParaRPr>
          </a:p>
        </p:txBody>
      </p:sp>
      <p:sp>
        <p:nvSpPr>
          <p:cNvPr id="29699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B2C638-FC95-4377-ABA9-477951922443}" type="slidenum">
              <a:rPr lang="de-DE" smtClean="0">
                <a:ea typeface="ＭＳ Ｐゴシック"/>
                <a:cs typeface="ＭＳ Ｐゴシック"/>
              </a:rPr>
              <a:pPr/>
              <a:t>9</a:t>
            </a:fld>
            <a:endParaRPr lang="de-DE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205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Auftaktveranstaltung Regionale Kooperation Kreis Gütersloh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205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Auftaktveranstaltung Regionale Kooperation Kreis Gütersloh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205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Auftaktveranstaltung Regionale Kooperation Kreis Gütersloh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205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Auftaktveranstaltung Regionale Kooperation Kreis Gütersloh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205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Auftaktveranstaltung Regionale Kooperation Kreis Gütersloh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205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Auftaktveranstaltung Regionale Kooperation Kreis Gütersloh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05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Auftaktveranstaltung Regionale Kooperation Kreis Gütersloh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205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Auftaktveranstaltung Regionale Kooperation Kreis Gütersloh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205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Auftaktveranstaltung Regionale Kooperation Kreis Gütersloh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205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Auftaktveranstaltung Regionale Kooperation Kreis Gütersloh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205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Auftaktveranstaltung Regionale Kooperation Kreis Gütersloh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205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808080"/>
                </a:solidFill>
              </a:rPr>
              <a:t>Auftaktveranstaltung Regionale Kooperation Kreis Gütersloh</a:t>
            </a:r>
          </a:p>
        </p:txBody>
      </p:sp>
    </p:spTree>
    <p:extLst>
      <p:ext uri="{BB962C8B-B14F-4D97-AF65-F5344CB8AC3E}">
        <p14:creationId xmlns:p14="http://schemas.microsoft.com/office/powerpoint/2010/main" val="301814655"/>
      </p:ext>
    </p:extLst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205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808080"/>
                </a:solidFill>
              </a:rPr>
              <a:t>Auftaktveranstaltung Regionale Kooperation Kreis Gütersloh</a:t>
            </a:r>
          </a:p>
        </p:txBody>
      </p:sp>
    </p:spTree>
    <p:extLst>
      <p:ext uri="{BB962C8B-B14F-4D97-AF65-F5344CB8AC3E}">
        <p14:creationId xmlns:p14="http://schemas.microsoft.com/office/powerpoint/2010/main" val="327003239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205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808080"/>
                </a:solidFill>
              </a:rPr>
              <a:t>Auftaktveranstaltung Regionale Kooperation Kreis Gütersloh</a:t>
            </a:r>
          </a:p>
        </p:txBody>
      </p:sp>
    </p:spTree>
    <p:extLst>
      <p:ext uri="{BB962C8B-B14F-4D97-AF65-F5344CB8AC3E}">
        <p14:creationId xmlns:p14="http://schemas.microsoft.com/office/powerpoint/2010/main" val="2228797006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205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808080"/>
                </a:solidFill>
              </a:rPr>
              <a:t>Auftaktveranstaltung Regionale Kooperation Kreis Gütersloh</a:t>
            </a:r>
          </a:p>
        </p:txBody>
      </p:sp>
    </p:spTree>
    <p:extLst>
      <p:ext uri="{BB962C8B-B14F-4D97-AF65-F5344CB8AC3E}">
        <p14:creationId xmlns:p14="http://schemas.microsoft.com/office/powerpoint/2010/main" val="2782348311"/>
      </p:ext>
    </p:extLst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205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808080"/>
                </a:solidFill>
              </a:rPr>
              <a:t>Auftaktveranstaltung Regionale Kooperation Kreis Gütersloh</a:t>
            </a:r>
          </a:p>
        </p:txBody>
      </p:sp>
    </p:spTree>
    <p:extLst>
      <p:ext uri="{BB962C8B-B14F-4D97-AF65-F5344CB8AC3E}">
        <p14:creationId xmlns:p14="http://schemas.microsoft.com/office/powerpoint/2010/main" val="3129741800"/>
      </p:ext>
    </p:extLst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205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808080"/>
                </a:solidFill>
              </a:rPr>
              <a:t>Auftaktveranstaltung Regionale Kooperation Kreis Gütersloh</a:t>
            </a:r>
          </a:p>
        </p:txBody>
      </p:sp>
    </p:spTree>
    <p:extLst>
      <p:ext uri="{BB962C8B-B14F-4D97-AF65-F5344CB8AC3E}">
        <p14:creationId xmlns:p14="http://schemas.microsoft.com/office/powerpoint/2010/main" val="3314559840"/>
      </p:ext>
    </p:extLst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05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808080"/>
                </a:solidFill>
              </a:rPr>
              <a:t>Auftaktveranstaltung Regionale Kooperation Kreis Gütersloh</a:t>
            </a:r>
          </a:p>
        </p:txBody>
      </p:sp>
    </p:spTree>
    <p:extLst>
      <p:ext uri="{BB962C8B-B14F-4D97-AF65-F5344CB8AC3E}">
        <p14:creationId xmlns:p14="http://schemas.microsoft.com/office/powerpoint/2010/main" val="3080696222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205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808080"/>
                </a:solidFill>
              </a:rPr>
              <a:t>Auftaktveranstaltung Regionale Kooperation Kreis Gütersloh</a:t>
            </a:r>
          </a:p>
        </p:txBody>
      </p:sp>
    </p:spTree>
    <p:extLst>
      <p:ext uri="{BB962C8B-B14F-4D97-AF65-F5344CB8AC3E}">
        <p14:creationId xmlns:p14="http://schemas.microsoft.com/office/powerpoint/2010/main" val="1008231123"/>
      </p:ext>
    </p:extLst>
  </p:cSld>
  <p:clrMapOvr>
    <a:masterClrMapping/>
  </p:clrMapOvr>
  <p:transition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205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808080"/>
                </a:solidFill>
              </a:rPr>
              <a:t>Auftaktveranstaltung Regionale Kooperation Kreis Gütersloh</a:t>
            </a:r>
          </a:p>
        </p:txBody>
      </p:sp>
    </p:spTree>
    <p:extLst>
      <p:ext uri="{BB962C8B-B14F-4D97-AF65-F5344CB8AC3E}">
        <p14:creationId xmlns:p14="http://schemas.microsoft.com/office/powerpoint/2010/main" val="500961928"/>
      </p:ext>
    </p:extLst>
  </p:cSld>
  <p:clrMapOvr>
    <a:masterClrMapping/>
  </p:clrMapOvr>
  <p:transition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205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808080"/>
                </a:solidFill>
              </a:rPr>
              <a:t>Auftaktveranstaltung Regionale Kooperation Kreis Gütersloh</a:t>
            </a:r>
          </a:p>
        </p:txBody>
      </p:sp>
    </p:spTree>
    <p:extLst>
      <p:ext uri="{BB962C8B-B14F-4D97-AF65-F5344CB8AC3E}">
        <p14:creationId xmlns:p14="http://schemas.microsoft.com/office/powerpoint/2010/main" val="3535659038"/>
      </p:ext>
    </p:extLst>
  </p:cSld>
  <p:clrMapOvr>
    <a:masterClrMapping/>
  </p:clrMapOvr>
  <p:transition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205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808080"/>
                </a:solidFill>
              </a:rPr>
              <a:t>Auftaktveranstaltung Regionale Kooperation Kreis Gütersloh</a:t>
            </a:r>
          </a:p>
        </p:txBody>
      </p:sp>
    </p:spTree>
    <p:extLst>
      <p:ext uri="{BB962C8B-B14F-4D97-AF65-F5344CB8AC3E}">
        <p14:creationId xmlns:p14="http://schemas.microsoft.com/office/powerpoint/2010/main" val="2333843542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">
              <a:schemeClr val="bg1"/>
            </a:gs>
            <a:gs pos="54000">
              <a:schemeClr val="accent1"/>
            </a:gs>
            <a:gs pos="45000">
              <a:schemeClr val="accent1"/>
            </a:gs>
            <a:gs pos="86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3" descr="Logo_aktuell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517630" y="404814"/>
            <a:ext cx="2304181" cy="909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12" charset="-128"/>
          <a:cs typeface="ＭＳ Ｐゴシック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12" charset="-128"/>
          <a:cs typeface="ＭＳ Ｐゴシック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12" charset="-128"/>
          <a:cs typeface="ＭＳ Ｐゴシック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12" charset="-128"/>
          <a:cs typeface="ＭＳ Ｐゴシック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12" charset="-128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12" charset="-128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12" charset="-128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ＭＳ Ｐゴシック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">
              <a:schemeClr val="bg1"/>
            </a:gs>
            <a:gs pos="54000">
              <a:schemeClr val="accent1"/>
            </a:gs>
            <a:gs pos="45000">
              <a:schemeClr val="accent1"/>
            </a:gs>
            <a:gs pos="86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052" descr="Logo_klein_ohneuUntertitel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235825" y="6092825"/>
            <a:ext cx="1547813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7" name="Rectangle 205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9750" y="6400800"/>
            <a:ext cx="6337300" cy="31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2"/>
                </a:solidFill>
                <a:latin typeface="Arial" charset="0"/>
                <a:ea typeface="ＭＳ Ｐゴシック" pitchFamily="-112" charset="-128"/>
                <a:cs typeface="+mn-cs"/>
              </a:defRPr>
            </a:lvl1pPr>
          </a:lstStyle>
          <a:p>
            <a:pPr>
              <a:defRPr/>
            </a:pPr>
            <a:r>
              <a:rPr lang="de-DE"/>
              <a:t>Auftaktveranstaltung Regionale Kooperation Kreis Gütersloh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fade/>
  </p:transition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12" charset="-128"/>
          <a:cs typeface="ＭＳ Ｐゴシック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12" charset="-128"/>
          <a:cs typeface="ＭＳ Ｐゴシック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12" charset="-128"/>
          <a:cs typeface="ＭＳ Ｐゴシック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12" charset="-128"/>
          <a:cs typeface="ＭＳ Ｐゴシック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12" charset="-128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12" charset="-128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12" charset="-128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ＭＳ Ｐゴシック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">
              <a:schemeClr val="bg1"/>
            </a:gs>
            <a:gs pos="54000">
              <a:schemeClr val="accent1"/>
            </a:gs>
            <a:gs pos="45000">
              <a:schemeClr val="accent1"/>
            </a:gs>
            <a:gs pos="86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052" descr="Logo_klein_ohneuUntertitel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235825" y="6092825"/>
            <a:ext cx="1547813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7" name="Rectangle 205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9750" y="6400800"/>
            <a:ext cx="6337300" cy="31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2"/>
                </a:solidFill>
                <a:latin typeface="Arial" charset="0"/>
                <a:ea typeface="ＭＳ Ｐゴシック" pitchFamily="-112" charset="-128"/>
                <a:cs typeface="+mn-cs"/>
              </a:defRPr>
            </a:lvl1pPr>
          </a:lstStyle>
          <a:p>
            <a:pPr>
              <a:defRPr/>
            </a:pPr>
            <a:r>
              <a:rPr lang="de-DE">
                <a:solidFill>
                  <a:srgbClr val="808080"/>
                </a:solidFill>
              </a:rPr>
              <a:t>Auftaktveranstaltung Regionale Kooperation Kreis Gütersloh</a:t>
            </a:r>
          </a:p>
        </p:txBody>
      </p:sp>
    </p:spTree>
    <p:extLst>
      <p:ext uri="{BB962C8B-B14F-4D97-AF65-F5344CB8AC3E}">
        <p14:creationId xmlns:p14="http://schemas.microsoft.com/office/powerpoint/2010/main" val="3990433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>
    <p:fade/>
  </p:transition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12" charset="-128"/>
          <a:cs typeface="ＭＳ Ｐゴシック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12" charset="-128"/>
          <a:cs typeface="ＭＳ Ｐゴシック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12" charset="-128"/>
          <a:cs typeface="ＭＳ Ｐゴシック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12" charset="-128"/>
          <a:cs typeface="ＭＳ Ｐゴシック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12" charset="-128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12" charset="-128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12" charset="-128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ＭＳ Ｐゴシック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3000">
              <a:schemeClr val="bg1"/>
            </a:gs>
            <a:gs pos="60000">
              <a:schemeClr val="accent1"/>
            </a:gs>
            <a:gs pos="44000">
              <a:schemeClr val="accent1"/>
            </a:gs>
            <a:gs pos="84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-19050" y="0"/>
            <a:ext cx="9144000" cy="6858000"/>
          </a:xfrm>
          <a:prstGeom prst="rect">
            <a:avLst/>
          </a:prstGeom>
          <a:blipFill dpi="0" rotWithShape="1">
            <a:blip r:embed="rId3">
              <a:alphaModFix amt="15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ctrTitle"/>
          </p:nvPr>
        </p:nvSpPr>
        <p:spPr bwMode="auto">
          <a:xfrm>
            <a:off x="251520" y="404664"/>
            <a:ext cx="8640960" cy="864096"/>
          </a:xfrm>
          <a:ln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B050"/>
            </a:extrusionClr>
            <a:contourClr>
              <a:srgbClr val="00B050"/>
            </a:contourClr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3d>
              <a:bevelT w="12700" h="12700"/>
            </a:sp3d>
          </a:bodyPr>
          <a:lstStyle/>
          <a:p>
            <a:pPr>
              <a:defRPr/>
            </a:pPr>
            <a:r>
              <a:rPr lang="de-DE" sz="2000" dirty="0" smtClean="0">
                <a:solidFill>
                  <a:srgbClr val="339933"/>
                </a:solidFill>
                <a:latin typeface="+mn-lt"/>
                <a:cs typeface="+mj-cs"/>
              </a:rPr>
              <a:t>Umsetzung der EG-Wasserrahmenrichtlinie </a:t>
            </a:r>
            <a:br>
              <a:rPr lang="de-DE" sz="2000" dirty="0" smtClean="0">
                <a:solidFill>
                  <a:srgbClr val="339933"/>
                </a:solidFill>
                <a:latin typeface="+mn-lt"/>
                <a:cs typeface="+mj-cs"/>
              </a:rPr>
            </a:br>
            <a:r>
              <a:rPr lang="de-DE" sz="2000" dirty="0" smtClean="0">
                <a:solidFill>
                  <a:srgbClr val="339933"/>
                </a:solidFill>
                <a:latin typeface="+mn-lt"/>
                <a:cs typeface="+mj-cs"/>
              </a:rPr>
              <a:t>im Kreis Gütersloh</a:t>
            </a:r>
            <a:r>
              <a:rPr lang="de-DE" sz="2400" dirty="0" smtClean="0">
                <a:solidFill>
                  <a:srgbClr val="339933"/>
                </a:solidFill>
                <a:latin typeface="+mn-lt"/>
                <a:cs typeface="+mj-cs"/>
              </a:rPr>
              <a:t/>
            </a:r>
            <a:br>
              <a:rPr lang="de-DE" sz="2400" dirty="0" smtClean="0">
                <a:solidFill>
                  <a:srgbClr val="339933"/>
                </a:solidFill>
                <a:latin typeface="+mn-lt"/>
                <a:cs typeface="+mj-cs"/>
              </a:rPr>
            </a:br>
            <a:r>
              <a:rPr lang="de-DE" sz="2400" dirty="0" smtClean="0">
                <a:solidFill>
                  <a:srgbClr val="339933"/>
                </a:solidFill>
                <a:latin typeface="+mn-lt"/>
                <a:cs typeface="+mj-cs"/>
              </a:rPr>
              <a:t/>
            </a:r>
            <a:br>
              <a:rPr lang="de-DE" sz="2400" dirty="0" smtClean="0">
                <a:solidFill>
                  <a:srgbClr val="339933"/>
                </a:solidFill>
                <a:latin typeface="+mn-lt"/>
                <a:cs typeface="+mj-cs"/>
              </a:rPr>
            </a:br>
            <a:endParaRPr lang="de-DE" sz="2400" b="1" dirty="0" smtClean="0">
              <a:solidFill>
                <a:schemeClr val="tx1"/>
              </a:solidFill>
              <a:latin typeface="+mn-lt"/>
              <a:cs typeface="+mj-cs"/>
            </a:endParaRPr>
          </a:p>
        </p:txBody>
      </p:sp>
      <p:sp>
        <p:nvSpPr>
          <p:cNvPr id="26627" name="Text Box 6"/>
          <p:cNvSpPr txBox="1">
            <a:spLocks noChangeArrowheads="1"/>
          </p:cNvSpPr>
          <p:nvPr/>
        </p:nvSpPr>
        <p:spPr bwMode="auto">
          <a:xfrm>
            <a:off x="4641850" y="3327400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endParaRPr lang="de-DE" sz="2000" b="1"/>
          </a:p>
        </p:txBody>
      </p:sp>
      <p:sp>
        <p:nvSpPr>
          <p:cNvPr id="4" name="Textfeld 3"/>
          <p:cNvSpPr txBox="1">
            <a:spLocks noChangeArrowheads="1"/>
          </p:cNvSpPr>
          <p:nvPr/>
        </p:nvSpPr>
        <p:spPr bwMode="auto">
          <a:xfrm>
            <a:off x="247307" y="1264404"/>
            <a:ext cx="864096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 algn="ctr">
              <a:defRPr/>
            </a:pPr>
            <a:r>
              <a:rPr lang="de-DE" sz="3200" dirty="0" smtClean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Ems Monitoring</a:t>
            </a:r>
            <a:endParaRPr lang="de-DE" sz="3200" dirty="0">
              <a:solidFill>
                <a:srgbClr val="0070C0"/>
              </a:solidFill>
              <a:ea typeface="ＭＳ Ｐゴシック" pitchFamily="-112" charset="-128"/>
              <a:cs typeface="+mn-cs"/>
            </a:endParaRPr>
          </a:p>
        </p:txBody>
      </p:sp>
      <p:sp>
        <p:nvSpPr>
          <p:cNvPr id="26629" name="Textfeld 11"/>
          <p:cNvSpPr txBox="1">
            <a:spLocks noChangeArrowheads="1"/>
          </p:cNvSpPr>
          <p:nvPr/>
        </p:nvSpPr>
        <p:spPr bwMode="auto">
          <a:xfrm>
            <a:off x="7667625" y="6642100"/>
            <a:ext cx="136842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de-DE" sz="800" dirty="0"/>
              <a:t>Stefan Sibilski </a:t>
            </a:r>
            <a:r>
              <a:rPr lang="de-DE" sz="800" dirty="0" smtClean="0"/>
              <a:t>26.04.2017</a:t>
            </a:r>
            <a:endParaRPr lang="de-DE" sz="800" dirty="0"/>
          </a:p>
        </p:txBody>
      </p:sp>
      <p:sp>
        <p:nvSpPr>
          <p:cNvPr id="9" name="Textfeld 8"/>
          <p:cNvSpPr txBox="1">
            <a:spLocks noChangeArrowheads="1"/>
          </p:cNvSpPr>
          <p:nvPr/>
        </p:nvSpPr>
        <p:spPr bwMode="auto">
          <a:xfrm>
            <a:off x="323528" y="6022510"/>
            <a:ext cx="849694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 algn="ctr">
              <a:defRPr/>
            </a:pPr>
            <a:r>
              <a:rPr lang="de-DE" dirty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Abteilung Tiefbau, Sachgebiet 4.4.2</a:t>
            </a:r>
          </a:p>
          <a:p>
            <a:pPr algn="ctr">
              <a:defRPr/>
            </a:pPr>
            <a:r>
              <a:rPr lang="de-DE" dirty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Kultur- und Wasserbau</a:t>
            </a:r>
          </a:p>
        </p:txBody>
      </p:sp>
      <p:sp>
        <p:nvSpPr>
          <p:cNvPr id="2" name="Rechteck 1"/>
          <p:cNvSpPr/>
          <p:nvPr/>
        </p:nvSpPr>
        <p:spPr>
          <a:xfrm>
            <a:off x="2286000" y="198884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2400" dirty="0" smtClean="0">
                <a:solidFill>
                  <a:srgbClr val="0070C0"/>
                </a:solidFill>
                <a:ea typeface="ＭＳ Ｐゴシック" pitchFamily="-112" charset="-128"/>
              </a:rPr>
              <a:t>Weiteres Vorgehen</a:t>
            </a:r>
            <a:endParaRPr lang="de-DE" sz="2400" dirty="0">
              <a:solidFill>
                <a:srgbClr val="0070C0"/>
              </a:solidFill>
              <a:ea typeface="ＭＳ Ｐゴシック" pitchFamily="-112" charset="-128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feld 12"/>
          <p:cNvSpPr txBox="1">
            <a:spLocks noChangeArrowheads="1"/>
          </p:cNvSpPr>
          <p:nvPr/>
        </p:nvSpPr>
        <p:spPr bwMode="auto">
          <a:xfrm>
            <a:off x="251520" y="404664"/>
            <a:ext cx="864096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 algn="ctr">
              <a:defRPr/>
            </a:pPr>
            <a:r>
              <a:rPr lang="de-DE" sz="2000" dirty="0" smtClean="0">
                <a:solidFill>
                  <a:srgbClr val="0070C0"/>
                </a:solidFill>
                <a:ea typeface="ＭＳ Ｐゴシック" pitchFamily="-112" charset="-128"/>
              </a:rPr>
              <a:t>Ems Monitoring</a:t>
            </a:r>
          </a:p>
          <a:p>
            <a:pPr algn="ctr">
              <a:defRPr/>
            </a:pPr>
            <a:r>
              <a:rPr lang="de-DE" sz="2000" smtClean="0">
                <a:solidFill>
                  <a:srgbClr val="0070C0"/>
                </a:solidFill>
                <a:ea typeface="ＭＳ Ｐゴシック" pitchFamily="-112" charset="-128"/>
              </a:rPr>
              <a:t>weiteres Vorgehen</a:t>
            </a:r>
            <a:endParaRPr lang="de-DE" sz="2000" dirty="0">
              <a:solidFill>
                <a:srgbClr val="0070C0"/>
              </a:solidFill>
              <a:ea typeface="ＭＳ Ｐゴシック" pitchFamily="-112" charset="-128"/>
            </a:endParaRPr>
          </a:p>
        </p:txBody>
      </p:sp>
      <p:sp>
        <p:nvSpPr>
          <p:cNvPr id="28684" name="Textfeld 11"/>
          <p:cNvSpPr txBox="1">
            <a:spLocks noChangeArrowheads="1"/>
          </p:cNvSpPr>
          <p:nvPr/>
        </p:nvSpPr>
        <p:spPr bwMode="auto">
          <a:xfrm>
            <a:off x="7380288" y="6642100"/>
            <a:ext cx="1512887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800" dirty="0"/>
              <a:t>Stefan Sibilski </a:t>
            </a:r>
            <a:r>
              <a:rPr lang="de-DE" sz="800" dirty="0" smtClean="0"/>
              <a:t>26.04.2017</a:t>
            </a:r>
            <a:endParaRPr lang="de-DE" sz="800" dirty="0"/>
          </a:p>
        </p:txBody>
      </p:sp>
      <p:sp>
        <p:nvSpPr>
          <p:cNvPr id="12" name="Rechteck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>
              <a:alphaModFix amt="15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224830" y="2564904"/>
            <a:ext cx="8640960" cy="792088"/>
          </a:xfrm>
          <a:prstGeom prst="rect">
            <a:avLst/>
          </a:prstGeom>
          <a:ln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B050"/>
            </a:extrusionClr>
            <a:contourClr>
              <a:srgbClr val="00B050"/>
            </a:contourClr>
          </a:sp3d>
        </p:spPr>
        <p:txBody>
          <a:bodyPr>
            <a:sp3d>
              <a:bevelT w="12700" h="12700"/>
            </a:sp3d>
          </a:bodyPr>
          <a:lstStyle/>
          <a:p>
            <a:pPr algn="ctr" defTabSz="895350" eaLnBrk="0" hangingPunct="0">
              <a:defRPr/>
            </a:pPr>
            <a:r>
              <a:rPr lang="de-DE" sz="2400" b="1" kern="0" dirty="0" smtClean="0">
                <a:solidFill>
                  <a:srgbClr val="0070C0"/>
                </a:solidFill>
              </a:rPr>
              <a:t>Pflicht Durchwanderbarkeit  </a:t>
            </a:r>
            <a:r>
              <a:rPr lang="de-DE" sz="2400" b="1" kern="0" dirty="0" smtClean="0">
                <a:solidFill>
                  <a:srgbClr val="0070C0"/>
                </a:solidFill>
                <a:sym typeface="Wingdings" panose="05000000000000000000" pitchFamily="2" charset="2"/>
              </a:rPr>
              <a:t>  </a:t>
            </a:r>
            <a:r>
              <a:rPr lang="de-DE" sz="2400" b="1" kern="0" dirty="0" smtClean="0">
                <a:solidFill>
                  <a:srgbClr val="0070C0"/>
                </a:solidFill>
              </a:rPr>
              <a:t>Flächenverfügbarkeit auf 					freiwilliger Basis</a:t>
            </a:r>
          </a:p>
          <a:p>
            <a:pPr marL="895350" defTabSz="895350" eaLnBrk="0" hangingPunct="0">
              <a:defRPr/>
            </a:pPr>
            <a:endParaRPr lang="de-DE" b="1" kern="0" dirty="0">
              <a:solidFill>
                <a:srgbClr val="0070C0"/>
              </a:solidFill>
            </a:endParaRPr>
          </a:p>
          <a:p>
            <a:pPr marL="895350" defTabSz="895350" eaLnBrk="0" hangingPunct="0">
              <a:defRPr/>
            </a:pPr>
            <a:endParaRPr lang="de-DE" b="1" kern="0" dirty="0">
              <a:solidFill>
                <a:srgbClr val="0070C0"/>
              </a:solidFill>
            </a:endParaRPr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251520" y="1246684"/>
            <a:ext cx="8640960" cy="727323"/>
          </a:xfrm>
          <a:prstGeom prst="rect">
            <a:avLst/>
          </a:prstGeom>
          <a:ln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B050"/>
            </a:extrusionClr>
            <a:contourClr>
              <a:srgbClr val="00B050"/>
            </a:contourClr>
          </a:sp3d>
        </p:spPr>
        <p:txBody>
          <a:bodyPr>
            <a:sp3d>
              <a:bevelT w="12700" h="12700"/>
            </a:sp3d>
          </a:bodyPr>
          <a:lstStyle/>
          <a:p>
            <a:pPr marL="809625" defTabSz="895350" eaLnBrk="0" hangingPunct="0">
              <a:defRPr/>
            </a:pPr>
            <a:r>
              <a:rPr lang="de-DE" b="1" kern="0" dirty="0" smtClean="0">
                <a:solidFill>
                  <a:srgbClr val="006600"/>
                </a:solidFill>
              </a:rPr>
              <a:t>Möglichkeiten: 	</a:t>
            </a:r>
            <a:r>
              <a:rPr lang="de-DE" b="1" kern="0" dirty="0" smtClean="0">
                <a:solidFill>
                  <a:srgbClr val="0070C0"/>
                </a:solidFill>
              </a:rPr>
              <a:t>Umgehungsgerinne, Sohlgleiten, </a:t>
            </a:r>
          </a:p>
          <a:p>
            <a:pPr marL="809625" defTabSz="895350" eaLnBrk="0" hangingPunct="0">
              <a:defRPr/>
            </a:pPr>
            <a:r>
              <a:rPr lang="de-DE" b="1" kern="0" dirty="0" smtClean="0">
                <a:solidFill>
                  <a:srgbClr val="0070C0"/>
                </a:solidFill>
              </a:rPr>
              <a:t>			Laufverlagerungen, Fischaufstiegsanlagen</a:t>
            </a:r>
          </a:p>
          <a:p>
            <a:pPr marL="895350" defTabSz="895350" eaLnBrk="0" hangingPunct="0">
              <a:defRPr/>
            </a:pPr>
            <a:endParaRPr lang="de-DE" b="1" kern="0" dirty="0">
              <a:solidFill>
                <a:srgbClr val="0070C0"/>
              </a:solidFill>
            </a:endParaRPr>
          </a:p>
          <a:p>
            <a:pPr marL="895350" defTabSz="895350" eaLnBrk="0" hangingPunct="0">
              <a:defRPr/>
            </a:pPr>
            <a:endParaRPr lang="de-DE" b="1" kern="0" dirty="0">
              <a:solidFill>
                <a:srgbClr val="0070C0"/>
              </a:solidFill>
            </a:endParaRPr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 bwMode="auto">
          <a:xfrm>
            <a:off x="264840" y="1974007"/>
            <a:ext cx="8640960" cy="324036"/>
          </a:xfrm>
          <a:prstGeom prst="rect">
            <a:avLst/>
          </a:prstGeom>
          <a:ln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B050"/>
            </a:extrusionClr>
            <a:contourClr>
              <a:srgbClr val="00B050"/>
            </a:contourClr>
          </a:sp3d>
        </p:spPr>
        <p:txBody>
          <a:bodyPr>
            <a:sp3d>
              <a:bevelT w="12700" h="12700"/>
            </a:sp3d>
          </a:bodyPr>
          <a:lstStyle/>
          <a:p>
            <a:pPr algn="ctr" defTabSz="895350" eaLnBrk="0" hangingPunct="0">
              <a:defRPr/>
            </a:pPr>
            <a:r>
              <a:rPr lang="de-DE" b="1" kern="0" dirty="0" smtClean="0">
                <a:solidFill>
                  <a:srgbClr val="0070C0"/>
                </a:solidFill>
              </a:rPr>
              <a:t>Voraussetzung:	Flächenverfügbarkeit</a:t>
            </a:r>
          </a:p>
          <a:p>
            <a:pPr marL="895350" defTabSz="895350" eaLnBrk="0" hangingPunct="0">
              <a:defRPr/>
            </a:pPr>
            <a:endParaRPr lang="de-DE" b="1" kern="0" dirty="0">
              <a:solidFill>
                <a:srgbClr val="0070C0"/>
              </a:solidFill>
            </a:endParaRPr>
          </a:p>
          <a:p>
            <a:pPr marL="895350" defTabSz="895350" eaLnBrk="0" hangingPunct="0">
              <a:defRPr/>
            </a:pPr>
            <a:endParaRPr lang="de-DE" b="1" kern="0" dirty="0">
              <a:solidFill>
                <a:srgbClr val="0070C0"/>
              </a:solidFill>
            </a:endParaRP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 bwMode="auto">
          <a:xfrm>
            <a:off x="265535" y="3717032"/>
            <a:ext cx="8640960" cy="842392"/>
          </a:xfrm>
          <a:prstGeom prst="rect">
            <a:avLst/>
          </a:prstGeom>
          <a:ln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B050"/>
            </a:extrusionClr>
            <a:contourClr>
              <a:srgbClr val="00B050"/>
            </a:contourClr>
          </a:sp3d>
        </p:spPr>
        <p:txBody>
          <a:bodyPr>
            <a:sp3d>
              <a:bevelT w="12700" h="12700"/>
            </a:sp3d>
          </a:bodyPr>
          <a:lstStyle/>
          <a:p>
            <a:pPr algn="ctr" defTabSz="895350" eaLnBrk="0" hangingPunct="0">
              <a:defRPr/>
            </a:pPr>
            <a:r>
              <a:rPr lang="de-DE" sz="2400" b="1" kern="0" dirty="0" smtClean="0">
                <a:solidFill>
                  <a:srgbClr val="006600"/>
                </a:solidFill>
              </a:rPr>
              <a:t>Möglichkeiten:</a:t>
            </a:r>
            <a:r>
              <a:rPr lang="de-DE" sz="2400" b="1" kern="0" dirty="0" smtClean="0">
                <a:solidFill>
                  <a:srgbClr val="0070C0"/>
                </a:solidFill>
              </a:rPr>
              <a:t> 	Ausgleich &amp; Ersatz, Tausch, </a:t>
            </a:r>
          </a:p>
          <a:p>
            <a:pPr algn="ctr" defTabSz="895350" eaLnBrk="0" hangingPunct="0">
              <a:defRPr/>
            </a:pPr>
            <a:r>
              <a:rPr lang="de-DE" sz="2400" b="1" kern="0" dirty="0">
                <a:solidFill>
                  <a:srgbClr val="0070C0"/>
                </a:solidFill>
              </a:rPr>
              <a:t>	</a:t>
            </a:r>
            <a:r>
              <a:rPr lang="de-DE" sz="2400" b="1" kern="0" dirty="0" smtClean="0">
                <a:solidFill>
                  <a:srgbClr val="0070C0"/>
                </a:solidFill>
              </a:rPr>
              <a:t>		Kauf, Nutzungsvereinbarung</a:t>
            </a:r>
          </a:p>
          <a:p>
            <a:pPr marL="895350" defTabSz="895350" eaLnBrk="0" hangingPunct="0">
              <a:defRPr/>
            </a:pPr>
            <a:endParaRPr lang="de-DE" b="1" kern="0" dirty="0">
              <a:solidFill>
                <a:srgbClr val="0070C0"/>
              </a:solidFill>
            </a:endParaRPr>
          </a:p>
          <a:p>
            <a:pPr marL="895350" defTabSz="895350" eaLnBrk="0" hangingPunct="0">
              <a:defRPr/>
            </a:pPr>
            <a:endParaRPr lang="de-DE" b="1" kern="0" dirty="0">
              <a:solidFill>
                <a:srgbClr val="0070C0"/>
              </a:solidFill>
            </a:endParaRPr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253356" y="4854340"/>
            <a:ext cx="8640960" cy="950924"/>
          </a:xfrm>
          <a:prstGeom prst="rect">
            <a:avLst/>
          </a:prstGeom>
          <a:ln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B050"/>
            </a:extrusionClr>
            <a:contourClr>
              <a:srgbClr val="00B050"/>
            </a:contourClr>
          </a:sp3d>
        </p:spPr>
        <p:txBody>
          <a:bodyPr>
            <a:sp3d>
              <a:bevelT w="12700" h="12700"/>
            </a:sp3d>
          </a:bodyPr>
          <a:lstStyle/>
          <a:p>
            <a:pPr algn="ctr" defTabSz="895350" eaLnBrk="0" hangingPunct="0">
              <a:defRPr/>
            </a:pPr>
            <a:r>
              <a:rPr lang="de-DE" sz="2800" b="1" kern="0" dirty="0" smtClean="0">
                <a:solidFill>
                  <a:srgbClr val="006600"/>
                </a:solidFill>
              </a:rPr>
              <a:t>Rechtliche Hilfestellung beim Kauf</a:t>
            </a:r>
            <a:r>
              <a:rPr lang="de-DE" sz="2800" b="1" kern="0" dirty="0" smtClean="0">
                <a:solidFill>
                  <a:srgbClr val="0070C0"/>
                </a:solidFill>
              </a:rPr>
              <a:t>: Vorkaufsrecht §73 (LWG NRW)</a:t>
            </a:r>
          </a:p>
          <a:p>
            <a:pPr marL="895350" defTabSz="895350" eaLnBrk="0" hangingPunct="0">
              <a:defRPr/>
            </a:pPr>
            <a:endParaRPr lang="de-DE" b="1" kern="0" dirty="0">
              <a:solidFill>
                <a:srgbClr val="0070C0"/>
              </a:solidFill>
            </a:endParaRPr>
          </a:p>
          <a:p>
            <a:pPr marL="895350" defTabSz="895350" eaLnBrk="0" hangingPunct="0">
              <a:defRPr/>
            </a:pPr>
            <a:endParaRPr lang="de-DE" b="1" kern="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0077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feld 12"/>
          <p:cNvSpPr txBox="1">
            <a:spLocks noChangeArrowheads="1"/>
          </p:cNvSpPr>
          <p:nvPr/>
        </p:nvSpPr>
        <p:spPr bwMode="auto">
          <a:xfrm>
            <a:off x="251520" y="404664"/>
            <a:ext cx="864096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 algn="ctr">
              <a:defRPr/>
            </a:pPr>
            <a:r>
              <a:rPr lang="de-DE" sz="2000" dirty="0" smtClean="0">
                <a:solidFill>
                  <a:srgbClr val="0070C0"/>
                </a:solidFill>
                <a:ea typeface="ＭＳ Ｐゴシック" pitchFamily="-112" charset="-128"/>
              </a:rPr>
              <a:t>Ems Monitoring</a:t>
            </a:r>
          </a:p>
          <a:p>
            <a:pPr algn="ctr">
              <a:defRPr/>
            </a:pPr>
            <a:r>
              <a:rPr lang="de-DE" sz="2000" smtClean="0">
                <a:solidFill>
                  <a:srgbClr val="0070C0"/>
                </a:solidFill>
                <a:ea typeface="ＭＳ Ｐゴシック" pitchFamily="-112" charset="-128"/>
              </a:rPr>
              <a:t>weiteres Vorgehen</a:t>
            </a:r>
            <a:endParaRPr lang="de-DE" sz="2000" dirty="0">
              <a:solidFill>
                <a:srgbClr val="0070C0"/>
              </a:solidFill>
              <a:ea typeface="ＭＳ Ｐゴシック" pitchFamily="-112" charset="-128"/>
            </a:endParaRPr>
          </a:p>
        </p:txBody>
      </p:sp>
      <p:sp>
        <p:nvSpPr>
          <p:cNvPr id="28684" name="Textfeld 11"/>
          <p:cNvSpPr txBox="1">
            <a:spLocks noChangeArrowheads="1"/>
          </p:cNvSpPr>
          <p:nvPr/>
        </p:nvSpPr>
        <p:spPr bwMode="auto">
          <a:xfrm>
            <a:off x="7380288" y="6642100"/>
            <a:ext cx="1512887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800" dirty="0"/>
              <a:t>Stefan Sibilski </a:t>
            </a:r>
            <a:r>
              <a:rPr lang="de-DE" sz="800" dirty="0" smtClean="0"/>
              <a:t>26.04.2017</a:t>
            </a:r>
            <a:endParaRPr lang="de-DE" sz="800" dirty="0"/>
          </a:p>
        </p:txBody>
      </p:sp>
      <p:sp>
        <p:nvSpPr>
          <p:cNvPr id="12" name="Rechteck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>
              <a:alphaModFix amt="15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09625">
              <a:tabLst>
                <a:tab pos="8077200" algn="l"/>
              </a:tabLst>
            </a:pPr>
            <a:r>
              <a:rPr lang="de-DE" b="1" dirty="0">
                <a:solidFill>
                  <a:srgbClr val="0070C0"/>
                </a:solidFill>
              </a:rPr>
              <a:t>§ 73 LWG – Vorkaufsrecht</a:t>
            </a:r>
          </a:p>
          <a:p>
            <a:pPr marL="809625">
              <a:tabLst>
                <a:tab pos="8077200" algn="l"/>
              </a:tabLst>
            </a:pPr>
            <a:r>
              <a:rPr lang="de-DE" dirty="0">
                <a:solidFill>
                  <a:srgbClr val="0070C0"/>
                </a:solidFill>
              </a:rPr>
              <a:t>(1) Dem Land steht ein Vorkaufsrecht zu</a:t>
            </a:r>
          </a:p>
          <a:p>
            <a:pPr marL="809625">
              <a:tabLst>
                <a:tab pos="8077200" algn="l"/>
              </a:tabLst>
            </a:pPr>
            <a:r>
              <a:rPr lang="de-DE" dirty="0">
                <a:solidFill>
                  <a:srgbClr val="0070C0"/>
                </a:solidFill>
              </a:rPr>
              <a:t>1.</a:t>
            </a:r>
          </a:p>
          <a:p>
            <a:pPr marL="809625">
              <a:tabLst>
                <a:tab pos="8077200" algn="l"/>
              </a:tabLst>
            </a:pPr>
            <a:r>
              <a:rPr lang="de-DE" dirty="0">
                <a:solidFill>
                  <a:srgbClr val="0070C0"/>
                </a:solidFill>
              </a:rPr>
              <a:t>an Grundstücken, auf denen sich fließende oberirdische Gewässer </a:t>
            </a:r>
            <a:endParaRPr lang="de-DE" dirty="0" smtClean="0">
              <a:solidFill>
                <a:srgbClr val="0070C0"/>
              </a:solidFill>
            </a:endParaRPr>
          </a:p>
          <a:p>
            <a:pPr marL="809625">
              <a:tabLst>
                <a:tab pos="8077200" algn="l"/>
              </a:tabLst>
            </a:pPr>
            <a:r>
              <a:rPr lang="de-DE" dirty="0" smtClean="0">
                <a:solidFill>
                  <a:srgbClr val="0070C0"/>
                </a:solidFill>
              </a:rPr>
              <a:t>befinden</a:t>
            </a:r>
            <a:r>
              <a:rPr lang="de-DE" dirty="0">
                <a:solidFill>
                  <a:srgbClr val="0070C0"/>
                </a:solidFill>
              </a:rPr>
              <a:t>, und an unbebauten Grundstücken, die an diese Gewässer </a:t>
            </a:r>
            <a:endParaRPr lang="de-DE" dirty="0" smtClean="0">
              <a:solidFill>
                <a:srgbClr val="0070C0"/>
              </a:solidFill>
            </a:endParaRPr>
          </a:p>
          <a:p>
            <a:pPr marL="809625">
              <a:tabLst>
                <a:tab pos="8077200" algn="l"/>
              </a:tabLst>
            </a:pPr>
            <a:r>
              <a:rPr lang="de-DE" dirty="0" smtClean="0">
                <a:solidFill>
                  <a:srgbClr val="0070C0"/>
                </a:solidFill>
              </a:rPr>
              <a:t>angrenzen</a:t>
            </a:r>
            <a:r>
              <a:rPr lang="de-DE" dirty="0">
                <a:solidFill>
                  <a:srgbClr val="0070C0"/>
                </a:solidFill>
              </a:rPr>
              <a:t>,</a:t>
            </a:r>
          </a:p>
          <a:p>
            <a:pPr marL="809625">
              <a:tabLst>
                <a:tab pos="8077200" algn="l"/>
              </a:tabLst>
            </a:pPr>
            <a:r>
              <a:rPr lang="de-DE" dirty="0">
                <a:solidFill>
                  <a:srgbClr val="0070C0"/>
                </a:solidFill>
              </a:rPr>
              <a:t>2.</a:t>
            </a:r>
          </a:p>
          <a:p>
            <a:pPr marL="809625">
              <a:tabLst>
                <a:tab pos="8077200" algn="l"/>
              </a:tabLst>
            </a:pPr>
            <a:r>
              <a:rPr lang="de-DE" dirty="0">
                <a:solidFill>
                  <a:srgbClr val="0070C0"/>
                </a:solidFill>
              </a:rPr>
              <a:t>an unbebauten Grundstücken, auf denen sich ein festgesetztes oder </a:t>
            </a:r>
            <a:endParaRPr lang="de-DE" dirty="0" smtClean="0">
              <a:solidFill>
                <a:srgbClr val="0070C0"/>
              </a:solidFill>
            </a:endParaRPr>
          </a:p>
          <a:p>
            <a:pPr marL="809625">
              <a:tabLst>
                <a:tab pos="8077200" algn="l"/>
              </a:tabLst>
            </a:pPr>
            <a:r>
              <a:rPr lang="de-DE" dirty="0" smtClean="0">
                <a:solidFill>
                  <a:srgbClr val="0070C0"/>
                </a:solidFill>
              </a:rPr>
              <a:t>vorläufig </a:t>
            </a:r>
            <a:r>
              <a:rPr lang="de-DE" dirty="0">
                <a:solidFill>
                  <a:srgbClr val="0070C0"/>
                </a:solidFill>
              </a:rPr>
              <a:t>gesichertes Überschwemmungsgebiet befindet, oder</a:t>
            </a:r>
          </a:p>
          <a:p>
            <a:pPr marL="809625">
              <a:tabLst>
                <a:tab pos="8077200" algn="l"/>
              </a:tabLst>
            </a:pPr>
            <a:r>
              <a:rPr lang="de-DE" dirty="0">
                <a:solidFill>
                  <a:srgbClr val="0070C0"/>
                </a:solidFill>
              </a:rPr>
              <a:t>3.</a:t>
            </a:r>
          </a:p>
          <a:p>
            <a:pPr marL="809625">
              <a:tabLst>
                <a:tab pos="8077200" algn="l"/>
              </a:tabLst>
            </a:pPr>
            <a:r>
              <a:rPr lang="de-DE" dirty="0">
                <a:solidFill>
                  <a:srgbClr val="0070C0"/>
                </a:solidFill>
              </a:rPr>
              <a:t>an Grundstücken, auf denen Maßnahmen der Gewässerentwicklung </a:t>
            </a:r>
            <a:endParaRPr lang="de-DE" dirty="0" smtClean="0">
              <a:solidFill>
                <a:srgbClr val="0070C0"/>
              </a:solidFill>
            </a:endParaRPr>
          </a:p>
          <a:p>
            <a:pPr marL="809625">
              <a:tabLst>
                <a:tab pos="8077200" algn="l"/>
              </a:tabLst>
            </a:pPr>
            <a:r>
              <a:rPr lang="de-DE" dirty="0" smtClean="0">
                <a:solidFill>
                  <a:srgbClr val="0070C0"/>
                </a:solidFill>
              </a:rPr>
              <a:t>nach </a:t>
            </a:r>
            <a:r>
              <a:rPr lang="de-DE" dirty="0">
                <a:solidFill>
                  <a:srgbClr val="0070C0"/>
                </a:solidFill>
              </a:rPr>
              <a:t>einem gemäß § 68 des Wasserhaushaltsgesetzes zur Einsicht ausgelegten, festgestellten oder genehmigten Plan durchgeführt werden </a:t>
            </a:r>
            <a:endParaRPr lang="de-DE" dirty="0" smtClean="0">
              <a:solidFill>
                <a:srgbClr val="0070C0"/>
              </a:solidFill>
            </a:endParaRPr>
          </a:p>
          <a:p>
            <a:pPr marL="809625">
              <a:tabLst>
                <a:tab pos="8077200" algn="l"/>
              </a:tabLst>
            </a:pPr>
            <a:r>
              <a:rPr lang="de-DE" dirty="0" smtClean="0">
                <a:solidFill>
                  <a:srgbClr val="0070C0"/>
                </a:solidFill>
              </a:rPr>
              <a:t>sollen</a:t>
            </a:r>
            <a:r>
              <a:rPr lang="de-DE" dirty="0">
                <a:solidFill>
                  <a:srgbClr val="0070C0"/>
                </a:solidFill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15578486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H:\BENUTZER\kgtssib\Allgemeines\Vortraege\170426_grosse_Kommission_Ems_Monitoring\Fotos\EMS_Huettinghausen_02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83"/>
          <a:stretch/>
        </p:blipFill>
        <p:spPr bwMode="auto">
          <a:xfrm>
            <a:off x="1493658" y="1529368"/>
            <a:ext cx="6156684" cy="4198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feld 12"/>
          <p:cNvSpPr txBox="1">
            <a:spLocks noChangeArrowheads="1"/>
          </p:cNvSpPr>
          <p:nvPr/>
        </p:nvSpPr>
        <p:spPr bwMode="auto">
          <a:xfrm>
            <a:off x="251520" y="404664"/>
            <a:ext cx="864096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 algn="ctr">
              <a:defRPr/>
            </a:pPr>
            <a:r>
              <a:rPr lang="de-DE" sz="2000" dirty="0" smtClean="0">
                <a:solidFill>
                  <a:srgbClr val="0070C0"/>
                </a:solidFill>
                <a:ea typeface="ＭＳ Ｐゴシック" pitchFamily="-112" charset="-128"/>
              </a:rPr>
              <a:t>Ems Monitoring</a:t>
            </a:r>
          </a:p>
          <a:p>
            <a:pPr algn="ctr">
              <a:defRPr/>
            </a:pPr>
            <a:r>
              <a:rPr lang="de-DE" sz="2000" dirty="0" smtClean="0">
                <a:solidFill>
                  <a:srgbClr val="0070C0"/>
                </a:solidFill>
                <a:ea typeface="ＭＳ Ｐゴシック" pitchFamily="-112" charset="-128"/>
              </a:rPr>
              <a:t>weiteres Vorgehen</a:t>
            </a:r>
            <a:endParaRPr lang="de-DE" sz="2000" dirty="0">
              <a:solidFill>
                <a:srgbClr val="0070C0"/>
              </a:solidFill>
              <a:ea typeface="ＭＳ Ｐゴシック" pitchFamily="-112" charset="-128"/>
            </a:endParaRPr>
          </a:p>
        </p:txBody>
      </p:sp>
      <p:sp>
        <p:nvSpPr>
          <p:cNvPr id="28684" name="Textfeld 11"/>
          <p:cNvSpPr txBox="1">
            <a:spLocks noChangeArrowheads="1"/>
          </p:cNvSpPr>
          <p:nvPr/>
        </p:nvSpPr>
        <p:spPr bwMode="auto">
          <a:xfrm>
            <a:off x="7380288" y="6642100"/>
            <a:ext cx="1512887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800" dirty="0"/>
              <a:t>Stefan Sibilski </a:t>
            </a:r>
            <a:r>
              <a:rPr lang="de-DE" sz="800" dirty="0" smtClean="0"/>
              <a:t>26.04.2017</a:t>
            </a:r>
            <a:endParaRPr lang="de-DE" sz="800" dirty="0"/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251520" y="1112550"/>
            <a:ext cx="8640960" cy="432048"/>
          </a:xfrm>
          <a:prstGeom prst="rect">
            <a:avLst/>
          </a:prstGeom>
          <a:ln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B050"/>
            </a:extrusionClr>
            <a:contourClr>
              <a:srgbClr val="00B050"/>
            </a:contourClr>
          </a:sp3d>
        </p:spPr>
        <p:txBody>
          <a:bodyPr>
            <a:sp3d>
              <a:bevelT w="12700" h="12700"/>
            </a:sp3d>
          </a:bodyPr>
          <a:lstStyle/>
          <a:p>
            <a:pPr algn="ctr">
              <a:tabLst>
                <a:tab pos="8077200" algn="l"/>
              </a:tabLst>
            </a:pPr>
            <a:r>
              <a:rPr lang="de-DE" sz="2400" b="1" dirty="0" smtClean="0">
                <a:solidFill>
                  <a:srgbClr val="0070C0"/>
                </a:solidFill>
              </a:rPr>
              <a:t>Rückbau Brücke u. Stauanlage Hüttinghausen 2017</a:t>
            </a:r>
            <a:endParaRPr lang="de-DE" sz="2400" b="1" dirty="0">
              <a:solidFill>
                <a:srgbClr val="0070C0"/>
              </a:solidFill>
            </a:endParaRPr>
          </a:p>
          <a:p>
            <a:pPr marL="895350" defTabSz="895350" eaLnBrk="0" hangingPunct="0">
              <a:defRPr/>
            </a:pPr>
            <a:endParaRPr lang="de-DE" b="1" kern="0" dirty="0">
              <a:solidFill>
                <a:srgbClr val="0070C0"/>
              </a:solidFill>
            </a:endParaRPr>
          </a:p>
          <a:p>
            <a:pPr marL="895350" defTabSz="895350" eaLnBrk="0" hangingPunct="0">
              <a:defRPr/>
            </a:pPr>
            <a:endParaRPr lang="de-DE" b="1" kern="0" dirty="0">
              <a:solidFill>
                <a:srgbClr val="0070C0"/>
              </a:solidFill>
            </a:endParaRPr>
          </a:p>
        </p:txBody>
      </p:sp>
      <p:grpSp>
        <p:nvGrpSpPr>
          <p:cNvPr id="15" name="Gruppieren 14"/>
          <p:cNvGrpSpPr/>
          <p:nvPr/>
        </p:nvGrpSpPr>
        <p:grpSpPr>
          <a:xfrm>
            <a:off x="2123728" y="2348880"/>
            <a:ext cx="4176464" cy="2808312"/>
            <a:chOff x="2123728" y="2348880"/>
            <a:chExt cx="4176464" cy="2808312"/>
          </a:xfrm>
        </p:grpSpPr>
        <p:cxnSp>
          <p:nvCxnSpPr>
            <p:cNvPr id="3" name="Gerade Verbindung 2"/>
            <p:cNvCxnSpPr/>
            <p:nvPr/>
          </p:nvCxnSpPr>
          <p:spPr>
            <a:xfrm>
              <a:off x="2123728" y="2348880"/>
              <a:ext cx="4176464" cy="1656184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 Verbindung 9"/>
            <p:cNvCxnSpPr/>
            <p:nvPr/>
          </p:nvCxnSpPr>
          <p:spPr>
            <a:xfrm flipV="1">
              <a:off x="2411760" y="2420888"/>
              <a:ext cx="3816424" cy="2736304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feld 8"/>
          <p:cNvSpPr txBox="1"/>
          <p:nvPr/>
        </p:nvSpPr>
        <p:spPr>
          <a:xfrm>
            <a:off x="0" y="5805264"/>
            <a:ext cx="7416824" cy="1015663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 algn="ctr">
              <a:defRPr/>
            </a:pPr>
            <a:endParaRPr lang="de-DE" b="1" dirty="0">
              <a:solidFill>
                <a:srgbClr val="0070C0"/>
              </a:solidFill>
              <a:ea typeface="ＭＳ Ｐゴシック" pitchFamily="-112" charset="-128"/>
              <a:cs typeface="+mn-cs"/>
            </a:endParaRPr>
          </a:p>
          <a:p>
            <a:pPr algn="ctr">
              <a:defRPr/>
            </a:pPr>
            <a:r>
              <a:rPr lang="de-DE" sz="2400" b="1" dirty="0">
                <a:solidFill>
                  <a:srgbClr val="0070C0"/>
                </a:solidFill>
                <a:ea typeface="ＭＳ Ｐゴシック" pitchFamily="-112" charset="-128"/>
                <a:cs typeface="+mn-cs"/>
              </a:rPr>
              <a:t>Vielen Dank für Ihre Aufmerksamkeit</a:t>
            </a:r>
          </a:p>
          <a:p>
            <a:pPr algn="ctr">
              <a:defRPr/>
            </a:pPr>
            <a:endParaRPr lang="de-DE" dirty="0">
              <a:solidFill>
                <a:srgbClr val="0070C0"/>
              </a:solidFill>
              <a:ea typeface="ＭＳ Ｐゴシック" pitchFamily="-112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35023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>
              <a:alphaModFix amt="15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95350" defTabSz="895350" eaLnBrk="0" hangingPunct="0">
              <a:defRPr/>
            </a:pPr>
            <a:endParaRPr lang="de-DE" b="1" kern="0" dirty="0">
              <a:solidFill>
                <a:srgbClr val="0070C0"/>
              </a:solidFill>
            </a:endParaRPr>
          </a:p>
        </p:txBody>
      </p:sp>
      <p:sp>
        <p:nvSpPr>
          <p:cNvPr id="13" name="Textfeld 12"/>
          <p:cNvSpPr txBox="1">
            <a:spLocks noChangeArrowheads="1"/>
          </p:cNvSpPr>
          <p:nvPr/>
        </p:nvSpPr>
        <p:spPr bwMode="auto">
          <a:xfrm>
            <a:off x="219463" y="488866"/>
            <a:ext cx="864096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 algn="ctr">
              <a:defRPr/>
            </a:pPr>
            <a:r>
              <a:rPr lang="de-DE" sz="2000" dirty="0" smtClean="0">
                <a:solidFill>
                  <a:srgbClr val="0070C0"/>
                </a:solidFill>
                <a:ea typeface="ＭＳ Ｐゴシック" pitchFamily="-112" charset="-128"/>
              </a:rPr>
              <a:t>Ems Monitoring</a:t>
            </a:r>
          </a:p>
          <a:p>
            <a:pPr algn="ctr">
              <a:defRPr/>
            </a:pPr>
            <a:r>
              <a:rPr lang="de-DE" sz="2000" dirty="0" smtClean="0">
                <a:solidFill>
                  <a:srgbClr val="0070C0"/>
                </a:solidFill>
                <a:ea typeface="ＭＳ Ｐゴシック" pitchFamily="-112" charset="-128"/>
              </a:rPr>
              <a:t>weiteres Vorgehen</a:t>
            </a:r>
            <a:endParaRPr lang="de-DE" sz="2000" dirty="0">
              <a:solidFill>
                <a:srgbClr val="0070C0"/>
              </a:solidFill>
              <a:ea typeface="ＭＳ Ｐゴシック" pitchFamily="-112" charset="-128"/>
            </a:endParaRPr>
          </a:p>
        </p:txBody>
      </p:sp>
      <p:sp>
        <p:nvSpPr>
          <p:cNvPr id="28684" name="Textfeld 11"/>
          <p:cNvSpPr txBox="1">
            <a:spLocks noChangeArrowheads="1"/>
          </p:cNvSpPr>
          <p:nvPr/>
        </p:nvSpPr>
        <p:spPr bwMode="auto">
          <a:xfrm>
            <a:off x="7380288" y="6642100"/>
            <a:ext cx="1512887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800" dirty="0"/>
              <a:t>Stefan Sibilski </a:t>
            </a:r>
            <a:r>
              <a:rPr lang="de-DE" sz="800" dirty="0" smtClean="0"/>
              <a:t>26.04.2017</a:t>
            </a:r>
            <a:endParaRPr lang="de-DE" sz="800" dirty="0"/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253356" y="1268760"/>
            <a:ext cx="8640960" cy="4824536"/>
          </a:xfrm>
          <a:prstGeom prst="rect">
            <a:avLst/>
          </a:prstGeom>
          <a:ln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B050"/>
            </a:extrusionClr>
            <a:contourClr>
              <a:srgbClr val="00B050"/>
            </a:contourClr>
          </a:sp3d>
        </p:spPr>
        <p:txBody>
          <a:bodyPr>
            <a:sp3d>
              <a:bevelT w="12700" h="12700"/>
            </a:sp3d>
          </a:bodyPr>
          <a:lstStyle/>
          <a:p>
            <a:pPr algn="ctr" eaLnBrk="0" hangingPunct="0">
              <a:defRPr/>
            </a:pPr>
            <a:r>
              <a:rPr lang="de-DE" sz="2400" b="1" kern="0" dirty="0" smtClean="0">
                <a:solidFill>
                  <a:srgbClr val="0070C0"/>
                </a:solidFill>
                <a:latin typeface="+mn-lt"/>
                <a:ea typeface="+mj-ea"/>
                <a:cs typeface="+mj-cs"/>
              </a:rPr>
              <a:t>Rechtliche Situation</a:t>
            </a:r>
          </a:p>
          <a:p>
            <a:pPr algn="ctr" eaLnBrk="0" hangingPunct="0">
              <a:defRPr/>
            </a:pPr>
            <a:endParaRPr lang="de-DE" sz="2400" b="1" kern="0" dirty="0" smtClean="0">
              <a:solidFill>
                <a:srgbClr val="0070C0"/>
              </a:solidFill>
              <a:latin typeface="+mn-lt"/>
              <a:ea typeface="+mj-ea"/>
              <a:cs typeface="+mj-cs"/>
            </a:endParaRPr>
          </a:p>
          <a:p>
            <a:pPr marL="1352550" lvl="1" indent="-457200" eaLnBrk="0" hangingPunct="0">
              <a:buFont typeface="Wingdings" panose="05000000000000000000" pitchFamily="2" charset="2"/>
              <a:buChar char="Ø"/>
              <a:defRPr/>
            </a:pPr>
            <a:r>
              <a:rPr lang="de-DE" b="1" kern="0" dirty="0" smtClean="0">
                <a:solidFill>
                  <a:srgbClr val="0070C0"/>
                </a:solidFill>
                <a:latin typeface="+mn-lt"/>
                <a:ea typeface="+mj-ea"/>
                <a:cs typeface="+mj-cs"/>
              </a:rPr>
              <a:t>‚Alte‘ Wasserrechtliche Erlaubnisse liefen am 31.05.2011 aus</a:t>
            </a:r>
          </a:p>
          <a:p>
            <a:pPr marL="1343025" indent="-447675" defTabSz="895350" eaLnBrk="0" hangingPunct="0">
              <a:buFont typeface="Wingdings" panose="05000000000000000000" pitchFamily="2" charset="2"/>
              <a:buChar char="Ø"/>
              <a:defRPr/>
            </a:pPr>
            <a:r>
              <a:rPr lang="de-DE" b="1" kern="0" dirty="0" smtClean="0">
                <a:solidFill>
                  <a:srgbClr val="0070C0"/>
                </a:solidFill>
                <a:latin typeface="+mn-lt"/>
                <a:ea typeface="+mj-ea"/>
                <a:cs typeface="+mj-cs"/>
              </a:rPr>
              <a:t>‚Neue‘ wasserrechtliche Erlaubnisse, befristet bis 31.01.2017</a:t>
            </a:r>
          </a:p>
          <a:p>
            <a:pPr marL="1343025" indent="-447675" defTabSz="895350" eaLnBrk="0" hangingPunct="0">
              <a:buFont typeface="Wingdings" panose="05000000000000000000" pitchFamily="2" charset="2"/>
              <a:buChar char="Ø"/>
              <a:defRPr/>
            </a:pPr>
            <a:endParaRPr lang="de-DE" b="1" kern="0" dirty="0" smtClean="0">
              <a:solidFill>
                <a:srgbClr val="0070C0"/>
              </a:solidFill>
              <a:latin typeface="+mn-lt"/>
              <a:ea typeface="+mj-ea"/>
              <a:cs typeface="+mj-cs"/>
            </a:endParaRPr>
          </a:p>
          <a:p>
            <a:pPr algn="ctr" defTabSz="895350" eaLnBrk="0" hangingPunct="0">
              <a:defRPr/>
            </a:pPr>
            <a:r>
              <a:rPr lang="de-DE" sz="2400" b="1" kern="0" dirty="0" smtClean="0">
                <a:solidFill>
                  <a:srgbClr val="0070C0"/>
                </a:solidFill>
                <a:latin typeface="+mn-lt"/>
                <a:ea typeface="+mj-ea"/>
                <a:cs typeface="+mj-cs"/>
              </a:rPr>
              <a:t>Derzeit werden Erlaubnisse beantragt für</a:t>
            </a:r>
          </a:p>
          <a:p>
            <a:pPr algn="ctr" defTabSz="895350" eaLnBrk="0" hangingPunct="0">
              <a:defRPr/>
            </a:pPr>
            <a:endParaRPr lang="de-DE" sz="1000" b="1" kern="0" dirty="0">
              <a:solidFill>
                <a:srgbClr val="0070C0"/>
              </a:solidFill>
              <a:latin typeface="+mn-lt"/>
              <a:ea typeface="+mj-ea"/>
              <a:cs typeface="+mj-cs"/>
            </a:endParaRPr>
          </a:p>
          <a:p>
            <a:pPr marL="3590925" lvl="1" indent="-285750" defTabSz="895350" eaLnBrk="0" hangingPunct="0">
              <a:buFont typeface="Wingdings" panose="05000000000000000000" pitchFamily="2" charset="2"/>
              <a:buChar char="Ø"/>
              <a:defRPr/>
            </a:pPr>
            <a:r>
              <a:rPr lang="de-DE" b="1" kern="0" dirty="0" smtClean="0">
                <a:solidFill>
                  <a:srgbClr val="0070C0"/>
                </a:solidFill>
                <a:latin typeface="+mn-lt"/>
                <a:ea typeface="+mj-ea"/>
                <a:cs typeface="+mj-cs"/>
              </a:rPr>
              <a:t>Brocker Mühle</a:t>
            </a:r>
          </a:p>
          <a:p>
            <a:pPr marL="3590925" lvl="1" indent="-285750" defTabSz="895350" eaLnBrk="0" hangingPunct="0">
              <a:buFont typeface="Wingdings" panose="05000000000000000000" pitchFamily="2" charset="2"/>
              <a:buChar char="Ø"/>
              <a:defRPr/>
            </a:pPr>
            <a:r>
              <a:rPr lang="de-DE" b="1" kern="0" dirty="0" smtClean="0">
                <a:solidFill>
                  <a:srgbClr val="0070C0"/>
                </a:solidFill>
                <a:latin typeface="+mn-lt"/>
                <a:ea typeface="+mj-ea"/>
                <a:cs typeface="+mj-cs"/>
              </a:rPr>
              <a:t>Kuhstraße</a:t>
            </a:r>
          </a:p>
          <a:p>
            <a:pPr marL="3590925" lvl="1" indent="-285750" defTabSz="895350" eaLnBrk="0" hangingPunct="0">
              <a:buFont typeface="Wingdings" panose="05000000000000000000" pitchFamily="2" charset="2"/>
              <a:buChar char="Ø"/>
              <a:defRPr/>
            </a:pPr>
            <a:r>
              <a:rPr lang="de-DE" b="1" kern="0" dirty="0" smtClean="0">
                <a:solidFill>
                  <a:srgbClr val="0070C0"/>
                </a:solidFill>
                <a:latin typeface="+mn-lt"/>
                <a:ea typeface="+mj-ea"/>
                <a:cs typeface="+mj-cs"/>
              </a:rPr>
              <a:t>Alterbaum</a:t>
            </a:r>
          </a:p>
          <a:p>
            <a:pPr marL="3590925" lvl="1" indent="-285750" defTabSz="895350" eaLnBrk="0" hangingPunct="0">
              <a:buFont typeface="Wingdings" panose="05000000000000000000" pitchFamily="2" charset="2"/>
              <a:buChar char="Ø"/>
              <a:defRPr/>
            </a:pPr>
            <a:r>
              <a:rPr lang="de-DE" b="1" kern="0" dirty="0" smtClean="0">
                <a:solidFill>
                  <a:srgbClr val="0070C0"/>
                </a:solidFill>
                <a:latin typeface="+mn-lt"/>
                <a:ea typeface="+mj-ea"/>
                <a:cs typeface="+mj-cs"/>
              </a:rPr>
              <a:t>Neue Mühle</a:t>
            </a:r>
          </a:p>
          <a:p>
            <a:pPr marL="1638300" lvl="1" indent="-285750" defTabSz="895350" eaLnBrk="0" hangingPunct="0">
              <a:buFont typeface="Wingdings" panose="05000000000000000000" pitchFamily="2" charset="2"/>
              <a:buChar char="Ø"/>
              <a:defRPr/>
            </a:pPr>
            <a:endParaRPr lang="de-DE" b="1" kern="0" dirty="0">
              <a:solidFill>
                <a:srgbClr val="0070C0"/>
              </a:solidFill>
              <a:latin typeface="+mn-lt"/>
              <a:ea typeface="+mj-ea"/>
              <a:cs typeface="+mj-cs"/>
            </a:endParaRPr>
          </a:p>
          <a:p>
            <a:pPr marL="1614488" lvl="1" defTabSz="895350" eaLnBrk="0" hangingPunct="0">
              <a:buFont typeface="Wingdings" panose="05000000000000000000" pitchFamily="2" charset="2"/>
              <a:buChar char="Ø"/>
              <a:defRPr/>
            </a:pPr>
            <a:r>
              <a:rPr lang="de-DE" b="1" kern="0" dirty="0" smtClean="0">
                <a:solidFill>
                  <a:srgbClr val="0070C0"/>
                </a:solidFill>
                <a:latin typeface="+mn-lt"/>
                <a:ea typeface="+mj-ea"/>
                <a:cs typeface="+mj-cs"/>
              </a:rPr>
              <a:t> Pavenstädt „altes Recht“ (unbefristet)</a:t>
            </a:r>
          </a:p>
          <a:p>
            <a:pPr marL="1614488" lvl="1" defTabSz="895350" eaLnBrk="0" hangingPunct="0">
              <a:buFont typeface="Wingdings" panose="05000000000000000000" pitchFamily="2" charset="2"/>
              <a:buChar char="Ø"/>
              <a:defRPr/>
            </a:pPr>
            <a:endParaRPr lang="de-DE" b="1" kern="0" dirty="0">
              <a:solidFill>
                <a:srgbClr val="0070C0"/>
              </a:solidFill>
              <a:latin typeface="+mn-lt"/>
              <a:ea typeface="+mj-ea"/>
              <a:cs typeface="+mj-cs"/>
            </a:endParaRPr>
          </a:p>
          <a:p>
            <a:pPr marL="1614488" lvl="1" defTabSz="895350" eaLnBrk="0" hangingPunct="0">
              <a:buFont typeface="Wingdings" panose="05000000000000000000" pitchFamily="2" charset="2"/>
              <a:buChar char="Ø"/>
              <a:defRPr/>
            </a:pPr>
            <a:r>
              <a:rPr lang="de-DE" b="1" kern="0" dirty="0" smtClean="0">
                <a:solidFill>
                  <a:srgbClr val="0070C0"/>
                </a:solidFill>
                <a:latin typeface="+mn-lt"/>
                <a:ea typeface="+mj-ea"/>
                <a:cs typeface="+mj-cs"/>
              </a:rPr>
              <a:t> Hüttinghausen, Dieding, Rottmann </a:t>
            </a:r>
          </a:p>
          <a:p>
            <a:pPr marL="1614488" lvl="1" defTabSz="895350" eaLnBrk="0" hangingPunct="0">
              <a:defRPr/>
            </a:pPr>
            <a:r>
              <a:rPr lang="de-DE" b="1" kern="0" dirty="0">
                <a:solidFill>
                  <a:srgbClr val="0070C0"/>
                </a:solidFill>
                <a:latin typeface="+mn-lt"/>
                <a:ea typeface="+mj-ea"/>
                <a:cs typeface="+mj-cs"/>
              </a:rPr>
              <a:t>	</a:t>
            </a:r>
            <a:r>
              <a:rPr lang="de-DE" b="1" kern="0" dirty="0" smtClean="0">
                <a:solidFill>
                  <a:srgbClr val="0070C0"/>
                </a:solidFill>
                <a:latin typeface="+mn-lt"/>
                <a:ea typeface="+mj-ea"/>
                <a:cs typeface="+mj-cs"/>
              </a:rPr>
              <a:t>=&gt; außer Betrieb; keine Erlaubnisse erforderlich  </a:t>
            </a:r>
            <a:endParaRPr lang="de-DE" b="1" kern="0" dirty="0">
              <a:solidFill>
                <a:srgbClr val="0070C0"/>
              </a:solidFill>
              <a:latin typeface="+mn-lt"/>
              <a:ea typeface="+mj-ea"/>
              <a:cs typeface="+mj-cs"/>
            </a:endParaRPr>
          </a:p>
          <a:p>
            <a:pPr marL="895350" defTabSz="895350" eaLnBrk="0" hangingPunct="0">
              <a:defRPr/>
            </a:pPr>
            <a:r>
              <a:rPr lang="de-DE" b="1" kern="0" dirty="0" smtClean="0">
                <a:solidFill>
                  <a:srgbClr val="0070C0"/>
                </a:solidFill>
                <a:latin typeface="+mn-lt"/>
                <a:ea typeface="+mj-ea"/>
                <a:cs typeface="+mj-cs"/>
              </a:rPr>
              <a:t> </a:t>
            </a:r>
            <a:r>
              <a:rPr lang="de-DE" b="1" kern="0" dirty="0" smtClean="0">
                <a:solidFill>
                  <a:srgbClr val="339933"/>
                </a:solidFill>
                <a:latin typeface="+mn-lt"/>
                <a:ea typeface="+mj-ea"/>
                <a:cs typeface="+mj-cs"/>
              </a:rPr>
              <a:t>  </a:t>
            </a:r>
            <a:endParaRPr lang="de-DE" b="1" kern="0" dirty="0">
              <a:latin typeface="+mn-lt"/>
              <a:ea typeface="+mj-ea"/>
              <a:cs typeface="+mj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>
              <a:alphaModFix amt="15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95350" defTabSz="895350" eaLnBrk="0" hangingPunct="0">
              <a:defRPr/>
            </a:pPr>
            <a:endParaRPr lang="de-DE" b="1" kern="0" dirty="0">
              <a:solidFill>
                <a:srgbClr val="0070C0"/>
              </a:solidFill>
            </a:endParaRPr>
          </a:p>
        </p:txBody>
      </p:sp>
      <p:sp>
        <p:nvSpPr>
          <p:cNvPr id="14" name="Rectangle 4"/>
          <p:cNvSpPr txBox="1">
            <a:spLocks noChangeArrowheads="1"/>
          </p:cNvSpPr>
          <p:nvPr/>
        </p:nvSpPr>
        <p:spPr bwMode="auto">
          <a:xfrm>
            <a:off x="252215" y="1196752"/>
            <a:ext cx="8640960" cy="4248472"/>
          </a:xfrm>
          <a:prstGeom prst="rect">
            <a:avLst/>
          </a:prstGeom>
          <a:ln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B050"/>
            </a:extrusionClr>
            <a:contourClr>
              <a:srgbClr val="00B050"/>
            </a:contourClr>
          </a:sp3d>
        </p:spPr>
        <p:txBody>
          <a:bodyPr>
            <a:sp3d>
              <a:bevelT w="12700" h="12700"/>
            </a:sp3d>
          </a:bodyPr>
          <a:lstStyle/>
          <a:p>
            <a:pPr marL="895350" defTabSz="895350" eaLnBrk="0" hangingPunct="0">
              <a:defRPr/>
            </a:pPr>
            <a:endParaRPr lang="de-DE" b="1" kern="0" dirty="0" smtClean="0">
              <a:solidFill>
                <a:srgbClr val="0070C0"/>
              </a:solidFill>
            </a:endParaRPr>
          </a:p>
          <a:p>
            <a:pPr marL="895350" defTabSz="895350" eaLnBrk="0" hangingPunct="0">
              <a:defRPr/>
            </a:pPr>
            <a:endParaRPr lang="de-DE" b="1" kern="0" dirty="0" smtClean="0">
              <a:solidFill>
                <a:srgbClr val="0070C0"/>
              </a:solidFill>
            </a:endParaRPr>
          </a:p>
          <a:p>
            <a:pPr marL="895350" defTabSz="895350" eaLnBrk="0" hangingPunct="0">
              <a:defRPr/>
            </a:pPr>
            <a:endParaRPr lang="de-DE" b="1" kern="0" dirty="0">
              <a:solidFill>
                <a:srgbClr val="0070C0"/>
              </a:solidFill>
            </a:endParaRPr>
          </a:p>
          <a:p>
            <a:pPr marL="895350" defTabSz="895350" eaLnBrk="0" hangingPunct="0">
              <a:defRPr/>
            </a:pPr>
            <a:r>
              <a:rPr lang="de-DE" sz="2400" b="1" kern="0" dirty="0" smtClean="0">
                <a:solidFill>
                  <a:srgbClr val="0070C0"/>
                </a:solidFill>
              </a:rPr>
              <a:t>Die Stauanlagen</a:t>
            </a:r>
          </a:p>
          <a:p>
            <a:pPr marL="895350" defTabSz="895350" eaLnBrk="0" hangingPunct="0">
              <a:defRPr/>
            </a:pPr>
            <a:endParaRPr lang="de-DE" sz="2400" b="1" kern="0" dirty="0">
              <a:solidFill>
                <a:srgbClr val="0070C0"/>
              </a:solidFill>
            </a:endParaRPr>
          </a:p>
          <a:p>
            <a:pPr marL="1638300" lvl="1" indent="-285750" defTabSz="895350" eaLnBrk="0" hangingPunct="0">
              <a:buFont typeface="Wingdings" panose="05000000000000000000" pitchFamily="2" charset="2"/>
              <a:buChar char="Ø"/>
              <a:defRPr/>
            </a:pPr>
            <a:r>
              <a:rPr lang="de-DE" sz="2400" b="1" kern="0" dirty="0">
                <a:solidFill>
                  <a:srgbClr val="0070C0"/>
                </a:solidFill>
              </a:rPr>
              <a:t>Brocker Mühle, Herzebrock</a:t>
            </a:r>
          </a:p>
          <a:p>
            <a:pPr marL="1638300" lvl="1" indent="-285750" defTabSz="895350" eaLnBrk="0" hangingPunct="0">
              <a:buFont typeface="Wingdings" panose="05000000000000000000" pitchFamily="2" charset="2"/>
              <a:buChar char="Ø"/>
              <a:defRPr/>
            </a:pPr>
            <a:r>
              <a:rPr lang="de-DE" sz="2400" b="1" strike="sngStrike" kern="0" dirty="0">
                <a:solidFill>
                  <a:srgbClr val="0070C0"/>
                </a:solidFill>
              </a:rPr>
              <a:t>Kuhstraße, Harsewinkel</a:t>
            </a:r>
          </a:p>
          <a:p>
            <a:pPr marL="1638300" lvl="1" indent="-285750" defTabSz="895350" eaLnBrk="0" hangingPunct="0">
              <a:buFont typeface="Wingdings" panose="05000000000000000000" pitchFamily="2" charset="2"/>
              <a:buChar char="Ø"/>
              <a:defRPr/>
            </a:pPr>
            <a:r>
              <a:rPr lang="de-DE" sz="2400" b="1" strike="sngStrike" kern="0" dirty="0">
                <a:solidFill>
                  <a:srgbClr val="0070C0"/>
                </a:solidFill>
              </a:rPr>
              <a:t>Alterbaum, Harsewinkel</a:t>
            </a:r>
          </a:p>
          <a:p>
            <a:pPr marL="1638300" lvl="1" indent="-285750" defTabSz="895350" eaLnBrk="0" hangingPunct="0">
              <a:buFont typeface="Wingdings" panose="05000000000000000000" pitchFamily="2" charset="2"/>
              <a:buChar char="Ø"/>
              <a:defRPr/>
            </a:pPr>
            <a:r>
              <a:rPr lang="de-DE" sz="2400" b="1" kern="0" dirty="0">
                <a:solidFill>
                  <a:srgbClr val="0070C0"/>
                </a:solidFill>
              </a:rPr>
              <a:t>Neue Mühle, Greffen</a:t>
            </a:r>
          </a:p>
          <a:p>
            <a:pPr marL="1638300" lvl="1" indent="-285750" defTabSz="895350" eaLnBrk="0" hangingPunct="0">
              <a:buFont typeface="Wingdings" panose="05000000000000000000" pitchFamily="2" charset="2"/>
              <a:buChar char="Ø"/>
              <a:defRPr/>
            </a:pPr>
            <a:r>
              <a:rPr lang="de-DE" sz="2400" b="1" kern="0" dirty="0">
                <a:solidFill>
                  <a:srgbClr val="0070C0"/>
                </a:solidFill>
              </a:rPr>
              <a:t>Pavenstädt</a:t>
            </a:r>
            <a:r>
              <a:rPr lang="de-DE" sz="2400" b="1" kern="0" dirty="0" smtClean="0">
                <a:solidFill>
                  <a:srgbClr val="0070C0"/>
                </a:solidFill>
              </a:rPr>
              <a:t>, Gütersloh</a:t>
            </a:r>
          </a:p>
          <a:p>
            <a:pPr marL="1638300" lvl="1" indent="-285750" defTabSz="895350" eaLnBrk="0" hangingPunct="0">
              <a:buFont typeface="Wingdings" panose="05000000000000000000" pitchFamily="2" charset="2"/>
              <a:buChar char="Ø"/>
              <a:defRPr/>
            </a:pPr>
            <a:endParaRPr lang="de-DE" sz="2400" b="1" kern="0" dirty="0">
              <a:solidFill>
                <a:srgbClr val="0070C0"/>
              </a:solidFill>
            </a:endParaRPr>
          </a:p>
          <a:p>
            <a:pPr marL="1352550" lvl="1" defTabSz="895350" eaLnBrk="0" hangingPunct="0">
              <a:defRPr/>
            </a:pPr>
            <a:r>
              <a:rPr lang="de-DE" sz="2400" b="1" kern="0" dirty="0" smtClean="0">
                <a:solidFill>
                  <a:srgbClr val="0070C0"/>
                </a:solidFill>
              </a:rPr>
              <a:t>		müssen durchgängig gestaltet werden! </a:t>
            </a:r>
            <a:endParaRPr lang="de-DE" sz="2400" b="1" kern="0" dirty="0">
              <a:solidFill>
                <a:srgbClr val="0070C0"/>
              </a:solidFill>
            </a:endParaRPr>
          </a:p>
        </p:txBody>
      </p:sp>
      <p:sp>
        <p:nvSpPr>
          <p:cNvPr id="13" name="Textfeld 12"/>
          <p:cNvSpPr txBox="1">
            <a:spLocks noChangeArrowheads="1"/>
          </p:cNvSpPr>
          <p:nvPr/>
        </p:nvSpPr>
        <p:spPr bwMode="auto">
          <a:xfrm>
            <a:off x="251520" y="404664"/>
            <a:ext cx="864096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 algn="ctr">
              <a:defRPr/>
            </a:pPr>
            <a:r>
              <a:rPr lang="de-DE" sz="2000" dirty="0" smtClean="0">
                <a:solidFill>
                  <a:srgbClr val="0070C0"/>
                </a:solidFill>
                <a:ea typeface="ＭＳ Ｐゴシック" pitchFamily="-112" charset="-128"/>
              </a:rPr>
              <a:t>Ems Monitoring</a:t>
            </a:r>
          </a:p>
          <a:p>
            <a:pPr algn="ctr">
              <a:defRPr/>
            </a:pPr>
            <a:r>
              <a:rPr lang="de-DE" sz="2000" dirty="0" smtClean="0">
                <a:solidFill>
                  <a:srgbClr val="0070C0"/>
                </a:solidFill>
                <a:ea typeface="ＭＳ Ｐゴシック" pitchFamily="-112" charset="-128"/>
              </a:rPr>
              <a:t>weiteres Vorgehen</a:t>
            </a:r>
            <a:endParaRPr lang="de-DE" sz="2000" dirty="0">
              <a:solidFill>
                <a:srgbClr val="0070C0"/>
              </a:solidFill>
              <a:ea typeface="ＭＳ Ｐゴシック" pitchFamily="-112" charset="-128"/>
            </a:endParaRPr>
          </a:p>
        </p:txBody>
      </p:sp>
      <p:sp>
        <p:nvSpPr>
          <p:cNvPr id="28684" name="Textfeld 11"/>
          <p:cNvSpPr txBox="1">
            <a:spLocks noChangeArrowheads="1"/>
          </p:cNvSpPr>
          <p:nvPr/>
        </p:nvSpPr>
        <p:spPr bwMode="auto">
          <a:xfrm>
            <a:off x="7380288" y="6642100"/>
            <a:ext cx="1512887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800" dirty="0"/>
              <a:t>Stefan Sibilski </a:t>
            </a:r>
            <a:r>
              <a:rPr lang="de-DE" sz="800" dirty="0" smtClean="0"/>
              <a:t>26.04.2017</a:t>
            </a:r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248910387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feld 12"/>
          <p:cNvSpPr txBox="1">
            <a:spLocks noChangeArrowheads="1"/>
          </p:cNvSpPr>
          <p:nvPr/>
        </p:nvSpPr>
        <p:spPr bwMode="auto">
          <a:xfrm>
            <a:off x="251520" y="404664"/>
            <a:ext cx="864096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 algn="ctr">
              <a:defRPr/>
            </a:pPr>
            <a:r>
              <a:rPr lang="de-DE" sz="2000" dirty="0" smtClean="0">
                <a:solidFill>
                  <a:srgbClr val="0070C0"/>
                </a:solidFill>
                <a:ea typeface="ＭＳ Ｐゴシック" pitchFamily="-112" charset="-128"/>
              </a:rPr>
              <a:t>Ems Monitoring</a:t>
            </a:r>
          </a:p>
          <a:p>
            <a:pPr algn="ctr">
              <a:defRPr/>
            </a:pPr>
            <a:r>
              <a:rPr lang="de-DE" sz="2000" smtClean="0">
                <a:solidFill>
                  <a:srgbClr val="0070C0"/>
                </a:solidFill>
                <a:ea typeface="ＭＳ Ｐゴシック" pitchFamily="-112" charset="-128"/>
              </a:rPr>
              <a:t>weiteres Vorgehen</a:t>
            </a:r>
            <a:endParaRPr lang="de-DE" sz="2000" dirty="0">
              <a:solidFill>
                <a:srgbClr val="0070C0"/>
              </a:solidFill>
              <a:ea typeface="ＭＳ Ｐゴシック" pitchFamily="-112" charset="-128"/>
            </a:endParaRPr>
          </a:p>
        </p:txBody>
      </p:sp>
      <p:sp>
        <p:nvSpPr>
          <p:cNvPr id="28684" name="Textfeld 11"/>
          <p:cNvSpPr txBox="1">
            <a:spLocks noChangeArrowheads="1"/>
          </p:cNvSpPr>
          <p:nvPr/>
        </p:nvSpPr>
        <p:spPr bwMode="auto">
          <a:xfrm>
            <a:off x="7380288" y="6642100"/>
            <a:ext cx="1512887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800" dirty="0"/>
              <a:t>Stefan Sibilski </a:t>
            </a:r>
            <a:r>
              <a:rPr lang="de-DE" sz="800" dirty="0" smtClean="0"/>
              <a:t>26.04.2017</a:t>
            </a:r>
            <a:endParaRPr lang="de-DE" sz="800" dirty="0"/>
          </a:p>
        </p:txBody>
      </p:sp>
      <p:sp>
        <p:nvSpPr>
          <p:cNvPr id="12" name="Rechteck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>
              <a:alphaModFix amt="15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252215" y="1196752"/>
            <a:ext cx="8640960" cy="864096"/>
          </a:xfrm>
          <a:prstGeom prst="rect">
            <a:avLst/>
          </a:prstGeom>
          <a:ln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B050"/>
            </a:extrusionClr>
            <a:contourClr>
              <a:srgbClr val="00B050"/>
            </a:contourClr>
          </a:sp3d>
        </p:spPr>
        <p:txBody>
          <a:bodyPr>
            <a:sp3d>
              <a:bevelT w="12700" h="12700"/>
            </a:sp3d>
          </a:bodyPr>
          <a:lstStyle/>
          <a:p>
            <a:pPr marL="895350" defTabSz="895350" eaLnBrk="0" hangingPunct="0">
              <a:defRPr/>
            </a:pPr>
            <a:endParaRPr lang="de-DE" b="1" kern="0" dirty="0" smtClean="0">
              <a:solidFill>
                <a:srgbClr val="0070C0"/>
              </a:solidFill>
            </a:endParaRPr>
          </a:p>
          <a:p>
            <a:pPr algn="ctr" defTabSz="895350" eaLnBrk="0" hangingPunct="0">
              <a:defRPr/>
            </a:pPr>
            <a:r>
              <a:rPr lang="de-DE" sz="2400" b="1" kern="0" dirty="0" smtClean="0">
                <a:solidFill>
                  <a:srgbClr val="0070C0"/>
                </a:solidFill>
              </a:rPr>
              <a:t>Jede Stauanlage ist ein Einzelfall </a:t>
            </a:r>
          </a:p>
          <a:p>
            <a:pPr algn="ctr" defTabSz="895350" eaLnBrk="0" hangingPunct="0">
              <a:defRPr/>
            </a:pPr>
            <a:r>
              <a:rPr lang="de-DE" sz="2400" b="1" kern="0" dirty="0" smtClean="0">
                <a:solidFill>
                  <a:srgbClr val="0070C0"/>
                </a:solidFill>
              </a:rPr>
              <a:t>und individuell zu betrachten!</a:t>
            </a:r>
          </a:p>
          <a:p>
            <a:pPr marL="895350" defTabSz="895350" eaLnBrk="0" hangingPunct="0">
              <a:defRPr/>
            </a:pPr>
            <a:endParaRPr lang="de-DE" b="1" kern="0" dirty="0">
              <a:solidFill>
                <a:srgbClr val="0070C0"/>
              </a:solidFill>
            </a:endParaRPr>
          </a:p>
          <a:p>
            <a:pPr marL="895350" defTabSz="895350" eaLnBrk="0" hangingPunct="0">
              <a:defRPr/>
            </a:pPr>
            <a:endParaRPr lang="de-DE" b="1" kern="0" dirty="0">
              <a:solidFill>
                <a:srgbClr val="0070C0"/>
              </a:solidFill>
            </a:endParaRPr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251520" y="2564904"/>
            <a:ext cx="8640960" cy="2088232"/>
          </a:xfrm>
          <a:prstGeom prst="rect">
            <a:avLst/>
          </a:prstGeom>
          <a:ln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B050"/>
            </a:extrusionClr>
            <a:contourClr>
              <a:srgbClr val="00B050"/>
            </a:contourClr>
          </a:sp3d>
        </p:spPr>
        <p:txBody>
          <a:bodyPr>
            <a:sp3d>
              <a:bevelT w="12700" h="12700"/>
            </a:sp3d>
          </a:bodyPr>
          <a:lstStyle/>
          <a:p>
            <a:pPr marL="1162050" defTabSz="895350" eaLnBrk="0" hangingPunct="0">
              <a:defRPr/>
            </a:pPr>
            <a:r>
              <a:rPr lang="de-DE" sz="2400" b="1" kern="0" dirty="0" smtClean="0">
                <a:solidFill>
                  <a:srgbClr val="006600"/>
                </a:solidFill>
              </a:rPr>
              <a:t>Möglichkeiten: 	</a:t>
            </a:r>
          </a:p>
          <a:p>
            <a:pPr marL="3590925" lvl="5" indent="-342900" defTabSz="895350" eaLnBrk="0" hangingPunct="0">
              <a:buFont typeface="Wingdings" panose="05000000000000000000" pitchFamily="2" charset="2"/>
              <a:buChar char="Ø"/>
              <a:defRPr/>
            </a:pPr>
            <a:r>
              <a:rPr lang="de-DE" sz="2400" b="1" kern="0" dirty="0" smtClean="0">
                <a:solidFill>
                  <a:srgbClr val="0070C0"/>
                </a:solidFill>
              </a:rPr>
              <a:t>Sohlgleiten</a:t>
            </a:r>
          </a:p>
          <a:p>
            <a:pPr marL="3590925" indent="-342900" defTabSz="895350" eaLnBrk="0" hangingPunct="0">
              <a:buFont typeface="Wingdings" panose="05000000000000000000" pitchFamily="2" charset="2"/>
              <a:buChar char="Ø"/>
              <a:defRPr/>
            </a:pPr>
            <a:r>
              <a:rPr lang="de-DE" sz="2400" b="1" kern="0" dirty="0" smtClean="0">
                <a:solidFill>
                  <a:srgbClr val="0070C0"/>
                </a:solidFill>
              </a:rPr>
              <a:t>Laufverlagerungen</a:t>
            </a:r>
          </a:p>
          <a:p>
            <a:pPr marL="3590925" indent="-342900" defTabSz="895350" eaLnBrk="0" hangingPunct="0">
              <a:buFont typeface="Wingdings" panose="05000000000000000000" pitchFamily="2" charset="2"/>
              <a:buChar char="Ø"/>
              <a:defRPr/>
            </a:pPr>
            <a:r>
              <a:rPr lang="de-DE" sz="2400" b="1" kern="0" dirty="0" smtClean="0">
                <a:solidFill>
                  <a:srgbClr val="0070C0"/>
                </a:solidFill>
              </a:rPr>
              <a:t>Umgehungsgerinne</a:t>
            </a:r>
          </a:p>
          <a:p>
            <a:pPr marL="3590925" indent="-342900" defTabSz="895350" eaLnBrk="0" hangingPunct="0">
              <a:buFont typeface="Wingdings" panose="05000000000000000000" pitchFamily="2" charset="2"/>
              <a:buChar char="Ø"/>
              <a:defRPr/>
            </a:pPr>
            <a:r>
              <a:rPr lang="de-DE" sz="2400" b="1" kern="0" dirty="0" smtClean="0">
                <a:solidFill>
                  <a:srgbClr val="0070C0"/>
                </a:solidFill>
              </a:rPr>
              <a:t>Fischaufstiegsanlagen</a:t>
            </a:r>
          </a:p>
          <a:p>
            <a:pPr marL="895350" defTabSz="895350" eaLnBrk="0" hangingPunct="0">
              <a:defRPr/>
            </a:pPr>
            <a:endParaRPr lang="de-DE" b="1" kern="0" dirty="0">
              <a:solidFill>
                <a:srgbClr val="0070C0"/>
              </a:solidFill>
            </a:endParaRPr>
          </a:p>
          <a:p>
            <a:pPr marL="895350" defTabSz="895350" eaLnBrk="0" hangingPunct="0">
              <a:defRPr/>
            </a:pPr>
            <a:endParaRPr lang="de-DE" b="1" kern="0" dirty="0">
              <a:solidFill>
                <a:srgbClr val="0070C0"/>
              </a:solidFill>
            </a:endParaRPr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 bwMode="auto">
          <a:xfrm>
            <a:off x="267122" y="5127636"/>
            <a:ext cx="8640960" cy="461603"/>
          </a:xfrm>
          <a:prstGeom prst="rect">
            <a:avLst/>
          </a:prstGeom>
          <a:ln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B050"/>
            </a:extrusionClr>
            <a:contourClr>
              <a:srgbClr val="00B050"/>
            </a:contourClr>
          </a:sp3d>
        </p:spPr>
        <p:txBody>
          <a:bodyPr>
            <a:sp3d>
              <a:bevelT w="12700" h="12700"/>
            </a:sp3d>
          </a:bodyPr>
          <a:lstStyle/>
          <a:p>
            <a:pPr algn="ctr" defTabSz="895350" eaLnBrk="0" hangingPunct="0">
              <a:defRPr/>
            </a:pPr>
            <a:r>
              <a:rPr lang="de-DE" sz="2400" b="1" kern="0" dirty="0" smtClean="0">
                <a:solidFill>
                  <a:srgbClr val="0070C0"/>
                </a:solidFill>
              </a:rPr>
              <a:t>Voraussetzung:	Flächenverfügbarkeit</a:t>
            </a:r>
          </a:p>
          <a:p>
            <a:pPr marL="895350" defTabSz="895350" eaLnBrk="0" hangingPunct="0">
              <a:defRPr/>
            </a:pPr>
            <a:endParaRPr lang="de-DE" b="1" kern="0" dirty="0">
              <a:solidFill>
                <a:srgbClr val="0070C0"/>
              </a:solidFill>
            </a:endParaRPr>
          </a:p>
          <a:p>
            <a:pPr marL="895350" defTabSz="895350" eaLnBrk="0" hangingPunct="0">
              <a:defRPr/>
            </a:pPr>
            <a:endParaRPr lang="de-DE" b="1" kern="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9455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feld 12"/>
          <p:cNvSpPr txBox="1">
            <a:spLocks noChangeArrowheads="1"/>
          </p:cNvSpPr>
          <p:nvPr/>
        </p:nvSpPr>
        <p:spPr bwMode="auto">
          <a:xfrm>
            <a:off x="251520" y="404664"/>
            <a:ext cx="864096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 algn="ctr">
              <a:defRPr/>
            </a:pPr>
            <a:r>
              <a:rPr lang="de-DE" sz="2000" dirty="0" smtClean="0">
                <a:solidFill>
                  <a:srgbClr val="0070C0"/>
                </a:solidFill>
                <a:ea typeface="ＭＳ Ｐゴシック" pitchFamily="-112" charset="-128"/>
              </a:rPr>
              <a:t>Ems Monitoring</a:t>
            </a:r>
          </a:p>
          <a:p>
            <a:pPr algn="ctr">
              <a:defRPr/>
            </a:pPr>
            <a:r>
              <a:rPr lang="de-DE" sz="2000" dirty="0" smtClean="0">
                <a:solidFill>
                  <a:srgbClr val="0070C0"/>
                </a:solidFill>
                <a:ea typeface="ＭＳ Ｐゴシック" pitchFamily="-112" charset="-128"/>
              </a:rPr>
              <a:t>weiteres Vorgehen</a:t>
            </a:r>
            <a:endParaRPr lang="de-DE" sz="2000" dirty="0">
              <a:solidFill>
                <a:srgbClr val="0070C0"/>
              </a:solidFill>
              <a:ea typeface="ＭＳ Ｐゴシック" pitchFamily="-112" charset="-128"/>
            </a:endParaRPr>
          </a:p>
        </p:txBody>
      </p:sp>
      <p:sp>
        <p:nvSpPr>
          <p:cNvPr id="28684" name="Textfeld 11"/>
          <p:cNvSpPr txBox="1">
            <a:spLocks noChangeArrowheads="1"/>
          </p:cNvSpPr>
          <p:nvPr/>
        </p:nvSpPr>
        <p:spPr bwMode="auto">
          <a:xfrm>
            <a:off x="7380288" y="6642100"/>
            <a:ext cx="1512887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800" dirty="0"/>
              <a:t>Stefan Sibilski </a:t>
            </a:r>
            <a:r>
              <a:rPr lang="de-DE" sz="800" dirty="0" smtClean="0"/>
              <a:t>26.04.2017</a:t>
            </a:r>
            <a:endParaRPr lang="de-DE" sz="800" dirty="0"/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251520" y="1112550"/>
            <a:ext cx="8640960" cy="432048"/>
          </a:xfrm>
          <a:prstGeom prst="rect">
            <a:avLst/>
          </a:prstGeom>
          <a:ln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B050"/>
            </a:extrusionClr>
            <a:contourClr>
              <a:srgbClr val="00B050"/>
            </a:contourClr>
          </a:sp3d>
        </p:spPr>
        <p:txBody>
          <a:bodyPr>
            <a:sp3d>
              <a:bevelT w="12700" h="12700"/>
            </a:sp3d>
          </a:bodyPr>
          <a:lstStyle/>
          <a:p>
            <a:pPr algn="ctr">
              <a:tabLst>
                <a:tab pos="8077200" algn="l"/>
              </a:tabLst>
            </a:pPr>
            <a:r>
              <a:rPr lang="de-DE" sz="2400" b="1" dirty="0" smtClean="0">
                <a:solidFill>
                  <a:srgbClr val="0070C0"/>
                </a:solidFill>
              </a:rPr>
              <a:t>Beispiel Sohlgleite (Stau Hüttinghausen)</a:t>
            </a:r>
            <a:endParaRPr lang="de-DE" sz="2400" b="1" dirty="0">
              <a:solidFill>
                <a:srgbClr val="0070C0"/>
              </a:solidFill>
            </a:endParaRPr>
          </a:p>
          <a:p>
            <a:pPr marL="895350" defTabSz="895350" eaLnBrk="0" hangingPunct="0">
              <a:defRPr/>
            </a:pPr>
            <a:endParaRPr lang="de-DE" b="1" kern="0" dirty="0">
              <a:solidFill>
                <a:srgbClr val="0070C0"/>
              </a:solidFill>
            </a:endParaRPr>
          </a:p>
          <a:p>
            <a:pPr marL="895350" defTabSz="895350" eaLnBrk="0" hangingPunct="0">
              <a:defRPr/>
            </a:pPr>
            <a:endParaRPr lang="de-DE" b="1" kern="0" dirty="0">
              <a:solidFill>
                <a:srgbClr val="0070C0"/>
              </a:solidFill>
            </a:endParaRPr>
          </a:p>
        </p:txBody>
      </p:sp>
      <p:pic>
        <p:nvPicPr>
          <p:cNvPr id="1026" name="Picture 2" descr="H:\Daten\Daten44_2\08_EG_WRRL\Querbauwerke\Ems_Rodenbach\EMS_QBW_37_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792" y="1674515"/>
            <a:ext cx="6496416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937635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feld 12"/>
          <p:cNvSpPr txBox="1">
            <a:spLocks noChangeArrowheads="1"/>
          </p:cNvSpPr>
          <p:nvPr/>
        </p:nvSpPr>
        <p:spPr bwMode="auto">
          <a:xfrm>
            <a:off x="251520" y="404664"/>
            <a:ext cx="864096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 algn="ctr">
              <a:defRPr/>
            </a:pPr>
            <a:r>
              <a:rPr lang="de-DE" sz="2000" dirty="0" smtClean="0">
                <a:solidFill>
                  <a:srgbClr val="0070C0"/>
                </a:solidFill>
                <a:ea typeface="ＭＳ Ｐゴシック" pitchFamily="-112" charset="-128"/>
              </a:rPr>
              <a:t>Ems Monitoring</a:t>
            </a:r>
          </a:p>
          <a:p>
            <a:pPr algn="ctr">
              <a:defRPr/>
            </a:pPr>
            <a:r>
              <a:rPr lang="de-DE" sz="2000" dirty="0" smtClean="0">
                <a:solidFill>
                  <a:srgbClr val="0070C0"/>
                </a:solidFill>
                <a:ea typeface="ＭＳ Ｐゴシック" pitchFamily="-112" charset="-128"/>
              </a:rPr>
              <a:t>weiteres Vorgehen</a:t>
            </a:r>
            <a:endParaRPr lang="de-DE" sz="2000" dirty="0">
              <a:solidFill>
                <a:srgbClr val="0070C0"/>
              </a:solidFill>
              <a:ea typeface="ＭＳ Ｐゴシック" pitchFamily="-112" charset="-128"/>
            </a:endParaRPr>
          </a:p>
        </p:txBody>
      </p:sp>
      <p:sp>
        <p:nvSpPr>
          <p:cNvPr id="28684" name="Textfeld 11"/>
          <p:cNvSpPr txBox="1">
            <a:spLocks noChangeArrowheads="1"/>
          </p:cNvSpPr>
          <p:nvPr/>
        </p:nvSpPr>
        <p:spPr bwMode="auto">
          <a:xfrm>
            <a:off x="7380288" y="6642100"/>
            <a:ext cx="1512887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800" dirty="0"/>
              <a:t>Stefan Sibilski </a:t>
            </a:r>
            <a:r>
              <a:rPr lang="de-DE" sz="800" dirty="0" smtClean="0"/>
              <a:t>26.04.2017</a:t>
            </a:r>
            <a:endParaRPr lang="de-DE" sz="800" dirty="0"/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251520" y="1112550"/>
            <a:ext cx="8640960" cy="432048"/>
          </a:xfrm>
          <a:prstGeom prst="rect">
            <a:avLst/>
          </a:prstGeom>
          <a:ln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B050"/>
            </a:extrusionClr>
            <a:contourClr>
              <a:srgbClr val="00B050"/>
            </a:contourClr>
          </a:sp3d>
        </p:spPr>
        <p:txBody>
          <a:bodyPr>
            <a:sp3d>
              <a:bevelT w="12700" h="12700"/>
            </a:sp3d>
          </a:bodyPr>
          <a:lstStyle/>
          <a:p>
            <a:pPr algn="ctr">
              <a:tabLst>
                <a:tab pos="8077200" algn="l"/>
              </a:tabLst>
            </a:pPr>
            <a:r>
              <a:rPr lang="de-DE" sz="2400" b="1" dirty="0" smtClean="0">
                <a:solidFill>
                  <a:srgbClr val="0070C0"/>
                </a:solidFill>
              </a:rPr>
              <a:t>Beispiel Öffnung eines Wehrfeldes (Stau Alterbaum)</a:t>
            </a:r>
            <a:endParaRPr lang="de-DE" sz="2400" b="1" dirty="0">
              <a:solidFill>
                <a:srgbClr val="0070C0"/>
              </a:solidFill>
            </a:endParaRPr>
          </a:p>
          <a:p>
            <a:pPr marL="895350" defTabSz="895350" eaLnBrk="0" hangingPunct="0">
              <a:defRPr/>
            </a:pPr>
            <a:endParaRPr lang="de-DE" b="1" kern="0" dirty="0">
              <a:solidFill>
                <a:srgbClr val="0070C0"/>
              </a:solidFill>
            </a:endParaRPr>
          </a:p>
          <a:p>
            <a:pPr marL="895350" defTabSz="895350" eaLnBrk="0" hangingPunct="0">
              <a:defRPr/>
            </a:pPr>
            <a:endParaRPr lang="de-DE" b="1" kern="0" dirty="0">
              <a:solidFill>
                <a:srgbClr val="0070C0"/>
              </a:solidFill>
            </a:endParaRPr>
          </a:p>
        </p:txBody>
      </p:sp>
      <p:pic>
        <p:nvPicPr>
          <p:cNvPr id="8" name="Picture 2" descr="H:\Daten\Daten44_2\01_Gewaesserunterhaltung\Stauanlagen\Ems\Alterbaum\Fotos\2015-05-11\IMG_013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793" y="1674515"/>
            <a:ext cx="6496415" cy="4320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426824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Daten\Daten44_2\07_Bilder\Gewaesser\Kreisgewässer\Ems\Stau_Kuhstr\201408\DSC_01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793" y="1674515"/>
            <a:ext cx="6496415" cy="4320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feld 12"/>
          <p:cNvSpPr txBox="1">
            <a:spLocks noChangeArrowheads="1"/>
          </p:cNvSpPr>
          <p:nvPr/>
        </p:nvSpPr>
        <p:spPr bwMode="auto">
          <a:xfrm>
            <a:off x="251520" y="404664"/>
            <a:ext cx="864096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 algn="ctr">
              <a:defRPr/>
            </a:pPr>
            <a:r>
              <a:rPr lang="de-DE" sz="2000" dirty="0" smtClean="0">
                <a:solidFill>
                  <a:srgbClr val="0070C0"/>
                </a:solidFill>
                <a:ea typeface="ＭＳ Ｐゴシック" pitchFamily="-112" charset="-128"/>
              </a:rPr>
              <a:t>Ems Monitoring</a:t>
            </a:r>
          </a:p>
          <a:p>
            <a:pPr algn="ctr">
              <a:defRPr/>
            </a:pPr>
            <a:r>
              <a:rPr lang="de-DE" sz="2000" dirty="0" smtClean="0">
                <a:solidFill>
                  <a:srgbClr val="0070C0"/>
                </a:solidFill>
                <a:ea typeface="ＭＳ Ｐゴシック" pitchFamily="-112" charset="-128"/>
              </a:rPr>
              <a:t>weiteres Vorgehen</a:t>
            </a:r>
            <a:endParaRPr lang="de-DE" sz="2000" dirty="0">
              <a:solidFill>
                <a:srgbClr val="0070C0"/>
              </a:solidFill>
              <a:ea typeface="ＭＳ Ｐゴシック" pitchFamily="-112" charset="-128"/>
            </a:endParaRPr>
          </a:p>
        </p:txBody>
      </p:sp>
      <p:sp>
        <p:nvSpPr>
          <p:cNvPr id="28684" name="Textfeld 11"/>
          <p:cNvSpPr txBox="1">
            <a:spLocks noChangeArrowheads="1"/>
          </p:cNvSpPr>
          <p:nvPr/>
        </p:nvSpPr>
        <p:spPr bwMode="auto">
          <a:xfrm>
            <a:off x="7380288" y="6642100"/>
            <a:ext cx="1512887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800" dirty="0"/>
              <a:t>Stefan Sibilski </a:t>
            </a:r>
            <a:r>
              <a:rPr lang="de-DE" sz="800" dirty="0" smtClean="0"/>
              <a:t>26.04.2017</a:t>
            </a:r>
            <a:endParaRPr lang="de-DE" sz="800" dirty="0"/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251520" y="1112550"/>
            <a:ext cx="8640960" cy="432048"/>
          </a:xfrm>
          <a:prstGeom prst="rect">
            <a:avLst/>
          </a:prstGeom>
          <a:ln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B050"/>
            </a:extrusionClr>
            <a:contourClr>
              <a:srgbClr val="00B050"/>
            </a:contourClr>
          </a:sp3d>
        </p:spPr>
        <p:txBody>
          <a:bodyPr>
            <a:sp3d>
              <a:bevelT w="12700" h="12700"/>
            </a:sp3d>
          </a:bodyPr>
          <a:lstStyle/>
          <a:p>
            <a:pPr algn="ctr">
              <a:tabLst>
                <a:tab pos="8077200" algn="l"/>
              </a:tabLst>
            </a:pPr>
            <a:r>
              <a:rPr lang="de-DE" sz="2400" b="1" dirty="0" smtClean="0">
                <a:solidFill>
                  <a:srgbClr val="0070C0"/>
                </a:solidFill>
              </a:rPr>
              <a:t>Beispiel Öffnung eines Wehrfeldes (Stau Kuhstrasse)</a:t>
            </a:r>
            <a:endParaRPr lang="de-DE" sz="2400" b="1" dirty="0">
              <a:solidFill>
                <a:srgbClr val="0070C0"/>
              </a:solidFill>
            </a:endParaRPr>
          </a:p>
          <a:p>
            <a:pPr marL="895350" defTabSz="895350" eaLnBrk="0" hangingPunct="0">
              <a:defRPr/>
            </a:pPr>
            <a:endParaRPr lang="de-DE" b="1" kern="0" dirty="0">
              <a:solidFill>
                <a:srgbClr val="0070C0"/>
              </a:solidFill>
            </a:endParaRPr>
          </a:p>
          <a:p>
            <a:pPr marL="895350" defTabSz="895350" eaLnBrk="0" hangingPunct="0">
              <a:defRPr/>
            </a:pPr>
            <a:endParaRPr lang="de-DE" b="1" kern="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0031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BENUTZER\kgtssib\Allgemeines\Vortraege\170426_grosse_Kommission_Ems_Monitoring\Fotos\Ems_Kalthof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9" t="10505" b="5597"/>
          <a:stretch/>
        </p:blipFill>
        <p:spPr bwMode="auto">
          <a:xfrm>
            <a:off x="1323793" y="1692607"/>
            <a:ext cx="6496415" cy="4302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feld 12"/>
          <p:cNvSpPr txBox="1">
            <a:spLocks noChangeArrowheads="1"/>
          </p:cNvSpPr>
          <p:nvPr/>
        </p:nvSpPr>
        <p:spPr bwMode="auto">
          <a:xfrm>
            <a:off x="251520" y="404664"/>
            <a:ext cx="864096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 algn="ctr">
              <a:defRPr/>
            </a:pPr>
            <a:r>
              <a:rPr lang="de-DE" sz="2000" dirty="0" smtClean="0">
                <a:solidFill>
                  <a:srgbClr val="0070C0"/>
                </a:solidFill>
                <a:ea typeface="ＭＳ Ｐゴシック" pitchFamily="-112" charset="-128"/>
              </a:rPr>
              <a:t>Ems Monitoring</a:t>
            </a:r>
          </a:p>
          <a:p>
            <a:pPr algn="ctr">
              <a:defRPr/>
            </a:pPr>
            <a:r>
              <a:rPr lang="de-DE" sz="2000" dirty="0" smtClean="0">
                <a:solidFill>
                  <a:srgbClr val="0070C0"/>
                </a:solidFill>
                <a:ea typeface="ＭＳ Ｐゴシック" pitchFamily="-112" charset="-128"/>
              </a:rPr>
              <a:t>weiteres Vorgehen</a:t>
            </a:r>
            <a:endParaRPr lang="de-DE" sz="2000" dirty="0">
              <a:solidFill>
                <a:srgbClr val="0070C0"/>
              </a:solidFill>
              <a:ea typeface="ＭＳ Ｐゴシック" pitchFamily="-112" charset="-128"/>
            </a:endParaRPr>
          </a:p>
        </p:txBody>
      </p:sp>
      <p:sp>
        <p:nvSpPr>
          <p:cNvPr id="28684" name="Textfeld 11"/>
          <p:cNvSpPr txBox="1">
            <a:spLocks noChangeArrowheads="1"/>
          </p:cNvSpPr>
          <p:nvPr/>
        </p:nvSpPr>
        <p:spPr bwMode="auto">
          <a:xfrm>
            <a:off x="7380288" y="6642100"/>
            <a:ext cx="1512887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800" dirty="0"/>
              <a:t>Stefan Sibilski </a:t>
            </a:r>
            <a:r>
              <a:rPr lang="de-DE" sz="800" dirty="0" smtClean="0"/>
              <a:t>26.04.2017</a:t>
            </a:r>
            <a:endParaRPr lang="de-DE" sz="800" dirty="0"/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251520" y="1112550"/>
            <a:ext cx="8640960" cy="432048"/>
          </a:xfrm>
          <a:prstGeom prst="rect">
            <a:avLst/>
          </a:prstGeom>
          <a:ln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B050"/>
            </a:extrusionClr>
            <a:contourClr>
              <a:srgbClr val="00B050"/>
            </a:contourClr>
          </a:sp3d>
        </p:spPr>
        <p:txBody>
          <a:bodyPr>
            <a:sp3d>
              <a:bevelT w="12700" h="12700"/>
            </a:sp3d>
          </a:bodyPr>
          <a:lstStyle/>
          <a:p>
            <a:pPr algn="ctr">
              <a:tabLst>
                <a:tab pos="8077200" algn="l"/>
              </a:tabLst>
            </a:pPr>
            <a:r>
              <a:rPr lang="de-DE" sz="2400" b="1" dirty="0" smtClean="0">
                <a:solidFill>
                  <a:srgbClr val="0070C0"/>
                </a:solidFill>
              </a:rPr>
              <a:t>Beispiel Laufverlagerung (</a:t>
            </a:r>
            <a:r>
              <a:rPr lang="de-DE" sz="2400" b="1" dirty="0" err="1" smtClean="0">
                <a:solidFill>
                  <a:srgbClr val="0070C0"/>
                </a:solidFill>
              </a:rPr>
              <a:t>Nordrheda</a:t>
            </a:r>
            <a:r>
              <a:rPr lang="de-DE" sz="2400" b="1" dirty="0" smtClean="0">
                <a:solidFill>
                  <a:srgbClr val="0070C0"/>
                </a:solidFill>
              </a:rPr>
              <a:t>)</a:t>
            </a:r>
            <a:endParaRPr lang="de-DE" sz="2400" b="1" dirty="0">
              <a:solidFill>
                <a:srgbClr val="0070C0"/>
              </a:solidFill>
            </a:endParaRPr>
          </a:p>
          <a:p>
            <a:pPr marL="895350" defTabSz="895350" eaLnBrk="0" hangingPunct="0">
              <a:defRPr/>
            </a:pPr>
            <a:endParaRPr lang="de-DE" b="1" kern="0" dirty="0">
              <a:solidFill>
                <a:srgbClr val="0070C0"/>
              </a:solidFill>
            </a:endParaRPr>
          </a:p>
          <a:p>
            <a:pPr marL="895350" defTabSz="895350" eaLnBrk="0" hangingPunct="0">
              <a:defRPr/>
            </a:pPr>
            <a:endParaRPr lang="de-DE" b="1" kern="0" dirty="0">
              <a:solidFill>
                <a:srgbClr val="0070C0"/>
              </a:solidFill>
            </a:endParaRPr>
          </a:p>
        </p:txBody>
      </p:sp>
      <p:cxnSp>
        <p:nvCxnSpPr>
          <p:cNvPr id="3" name="Gerade Verbindung 2"/>
          <p:cNvCxnSpPr/>
          <p:nvPr/>
        </p:nvCxnSpPr>
        <p:spPr>
          <a:xfrm>
            <a:off x="9972600" y="2564904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997186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feld 12"/>
          <p:cNvSpPr txBox="1">
            <a:spLocks noChangeArrowheads="1"/>
          </p:cNvSpPr>
          <p:nvPr/>
        </p:nvSpPr>
        <p:spPr bwMode="auto">
          <a:xfrm>
            <a:off x="251520" y="404664"/>
            <a:ext cx="864096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70C0"/>
            </a:extrusionClr>
          </a:sp3d>
        </p:spPr>
        <p:txBody>
          <a:bodyPr>
            <a:spAutoFit/>
            <a:sp3d>
              <a:bevelT w="12700" h="12700"/>
              <a:extrusionClr>
                <a:srgbClr val="0070C0"/>
              </a:extrusionClr>
              <a:contourClr>
                <a:srgbClr val="0070C0"/>
              </a:contourClr>
            </a:sp3d>
          </a:bodyPr>
          <a:lstStyle/>
          <a:p>
            <a:pPr algn="ctr">
              <a:defRPr/>
            </a:pPr>
            <a:r>
              <a:rPr lang="de-DE" sz="2000" dirty="0" smtClean="0">
                <a:solidFill>
                  <a:srgbClr val="0070C0"/>
                </a:solidFill>
                <a:ea typeface="ＭＳ Ｐゴシック" pitchFamily="-112" charset="-128"/>
              </a:rPr>
              <a:t>Ems Monitoring</a:t>
            </a:r>
          </a:p>
          <a:p>
            <a:pPr algn="ctr">
              <a:defRPr/>
            </a:pPr>
            <a:r>
              <a:rPr lang="de-DE" sz="2000" dirty="0" smtClean="0">
                <a:solidFill>
                  <a:srgbClr val="0070C0"/>
                </a:solidFill>
                <a:ea typeface="ＭＳ Ｐゴシック" pitchFamily="-112" charset="-128"/>
              </a:rPr>
              <a:t>weiteres Vorgehen</a:t>
            </a:r>
            <a:endParaRPr lang="de-DE" sz="2000" dirty="0">
              <a:solidFill>
                <a:srgbClr val="0070C0"/>
              </a:solidFill>
              <a:ea typeface="ＭＳ Ｐゴシック" pitchFamily="-112" charset="-128"/>
            </a:endParaRPr>
          </a:p>
        </p:txBody>
      </p:sp>
      <p:sp>
        <p:nvSpPr>
          <p:cNvPr id="28684" name="Textfeld 11"/>
          <p:cNvSpPr txBox="1">
            <a:spLocks noChangeArrowheads="1"/>
          </p:cNvSpPr>
          <p:nvPr/>
        </p:nvSpPr>
        <p:spPr bwMode="auto">
          <a:xfrm>
            <a:off x="7380288" y="6642100"/>
            <a:ext cx="1512887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800" dirty="0"/>
              <a:t>Stefan Sibilski </a:t>
            </a:r>
            <a:r>
              <a:rPr lang="de-DE" sz="800" dirty="0" smtClean="0"/>
              <a:t>26.04.2017</a:t>
            </a:r>
            <a:endParaRPr lang="de-DE" sz="800" dirty="0"/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251520" y="1112550"/>
            <a:ext cx="8640960" cy="432048"/>
          </a:xfrm>
          <a:prstGeom prst="rect">
            <a:avLst/>
          </a:prstGeom>
          <a:ln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" h="12700"/>
            <a:extrusionClr>
              <a:srgbClr val="00B050"/>
            </a:extrusionClr>
            <a:contourClr>
              <a:srgbClr val="00B050"/>
            </a:contourClr>
          </a:sp3d>
        </p:spPr>
        <p:txBody>
          <a:bodyPr>
            <a:sp3d>
              <a:bevelT w="12700" h="12700"/>
            </a:sp3d>
          </a:bodyPr>
          <a:lstStyle/>
          <a:p>
            <a:pPr algn="ctr">
              <a:tabLst>
                <a:tab pos="8077200" algn="l"/>
              </a:tabLst>
            </a:pPr>
            <a:r>
              <a:rPr lang="de-DE" sz="2400" b="1" dirty="0" smtClean="0">
                <a:solidFill>
                  <a:srgbClr val="0070C0"/>
                </a:solidFill>
              </a:rPr>
              <a:t>Beispiel Fisch-Kanu-Pass</a:t>
            </a:r>
            <a:endParaRPr lang="de-DE" sz="2400" b="1" kern="0" dirty="0">
              <a:solidFill>
                <a:srgbClr val="0070C0"/>
              </a:solidFill>
            </a:endParaRPr>
          </a:p>
          <a:p>
            <a:pPr marL="895350" defTabSz="895350" eaLnBrk="0" hangingPunct="0">
              <a:defRPr/>
            </a:pPr>
            <a:endParaRPr lang="de-DE" b="1" kern="0" dirty="0">
              <a:solidFill>
                <a:srgbClr val="0070C0"/>
              </a:solidFill>
            </a:endParaRPr>
          </a:p>
        </p:txBody>
      </p:sp>
      <p:pic>
        <p:nvPicPr>
          <p:cNvPr id="8" name="Picture 2" descr="Bildergebnis für fischaufstiegsanlage an großen Gewässer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196" y="1716963"/>
            <a:ext cx="5885605" cy="428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972653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asterfolie">
  <a:themeElements>
    <a:clrScheme name="Masterfolie.po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asterfolie.pot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asterfolie.po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folie.po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folie.po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folie.po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folie.po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folie.po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folie.po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folie.po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folie.po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folie.po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folie.po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folie.po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enutzerdefiniertes Design">
  <a:themeElements>
    <a:clrScheme name="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enutzerdefiniertes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Benutzerdefiniertes Design">
  <a:themeElements>
    <a:clrScheme name="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enutzerdefiniertes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H:\Vorlagen\Masterfolie.pot</Template>
  <TotalTime>0</TotalTime>
  <Words>251</Words>
  <Application>Microsoft Office PowerPoint</Application>
  <PresentationFormat>Bildschirmpräsentation (4:3)</PresentationFormat>
  <Paragraphs>117</Paragraphs>
  <Slides>12</Slides>
  <Notes>12</Notes>
  <HiddenSlides>0</HiddenSlides>
  <MMClips>0</MMClips>
  <ScaleCrop>false</ScaleCrop>
  <HeadingPairs>
    <vt:vector size="4" baseType="variant">
      <vt:variant>
        <vt:lpstr>Design</vt:lpstr>
      </vt:variant>
      <vt:variant>
        <vt:i4>3</vt:i4>
      </vt:variant>
      <vt:variant>
        <vt:lpstr>Folientitel</vt:lpstr>
      </vt:variant>
      <vt:variant>
        <vt:i4>12</vt:i4>
      </vt:variant>
    </vt:vector>
  </HeadingPairs>
  <TitlesOfParts>
    <vt:vector size="15" baseType="lpstr">
      <vt:lpstr>Masterfolie</vt:lpstr>
      <vt:lpstr>Benutzerdefiniertes Design</vt:lpstr>
      <vt:lpstr>1_Benutzerdefiniertes Design</vt:lpstr>
      <vt:lpstr>Umsetzung der EG-Wasserrahmenrichtlinie  im Kreis Gütersloh 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Kreis Gütersloh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Kein Folientitel</dc:title>
  <dc:creator>Bosse</dc:creator>
  <cp:lastModifiedBy>Sibilski, Stefan</cp:lastModifiedBy>
  <cp:revision>605</cp:revision>
  <cp:lastPrinted>2010-12-14T08:29:04Z</cp:lastPrinted>
  <dcterms:created xsi:type="dcterms:W3CDTF">2009-02-03T15:04:38Z</dcterms:created>
  <dcterms:modified xsi:type="dcterms:W3CDTF">2017-06-07T07:50:00Z</dcterms:modified>
</cp:coreProperties>
</file>