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E68-C284-42F5-AE34-51F3F903FAC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FC65-DFD8-4940-A494-F6D955A66A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41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E68-C284-42F5-AE34-51F3F903FAC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FC65-DFD8-4940-A494-F6D955A66A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60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E68-C284-42F5-AE34-51F3F903FAC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FC65-DFD8-4940-A494-F6D955A66A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81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E68-C284-42F5-AE34-51F3F903FAC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FC65-DFD8-4940-A494-F6D955A66A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61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E68-C284-42F5-AE34-51F3F903FAC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FC65-DFD8-4940-A494-F6D955A66A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93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E68-C284-42F5-AE34-51F3F903FAC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FC65-DFD8-4940-A494-F6D955A66A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23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E68-C284-42F5-AE34-51F3F903FAC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FC65-DFD8-4940-A494-F6D955A66A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0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E68-C284-42F5-AE34-51F3F903FAC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FC65-DFD8-4940-A494-F6D955A66A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96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E68-C284-42F5-AE34-51F3F903FAC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FC65-DFD8-4940-A494-F6D955A66A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80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E68-C284-42F5-AE34-51F3F903FAC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FC65-DFD8-4940-A494-F6D955A66A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24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E68-C284-42F5-AE34-51F3F903FAC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FC65-DFD8-4940-A494-F6D955A66A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12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98E68-C284-42F5-AE34-51F3F903FAC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9FC65-DFD8-4940-A494-F6D955A66A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18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r>
              <a:rPr lang="de-DE" dirty="0" err="1" smtClean="0"/>
              <a:t>sdg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984673"/>
              </p:ext>
            </p:extLst>
          </p:nvPr>
        </p:nvGraphicFramePr>
        <p:xfrm>
          <a:off x="683568" y="116632"/>
          <a:ext cx="7776864" cy="165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511550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187624" y="587727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Wir freuen uns über den Erfolg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6030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005505"/>
              </p:ext>
            </p:extLst>
          </p:nvPr>
        </p:nvGraphicFramePr>
        <p:xfrm>
          <a:off x="683568" y="116632"/>
          <a:ext cx="777686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Thema: Energieautarker OT Lintel</a:t>
                      </a:r>
                      <a:endParaRPr lang="de-DE" sz="20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6532"/>
            <a:ext cx="3628441" cy="489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5" name="Picture 43" descr="G:\Unser Dorf hat Zukunft\2018 Landeswettbewerb\Fotos\Landeswettbewerb 2018\Nr.02\2018.06.28.00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23" y="2012164"/>
            <a:ext cx="3060000" cy="229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24" y="4332940"/>
            <a:ext cx="3060000" cy="2295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32940"/>
            <a:ext cx="3060000" cy="22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904183"/>
              </p:ext>
            </p:extLst>
          </p:nvPr>
        </p:nvGraphicFramePr>
        <p:xfrm>
          <a:off x="683568" y="116632"/>
          <a:ext cx="777686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Thema: Energieautarker OT Lintel</a:t>
                      </a:r>
                      <a:endParaRPr lang="de-DE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83569" y="180417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Energieautarker Ortsteil Lintel</a:t>
            </a:r>
            <a:endParaRPr 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387799"/>
              </p:ext>
            </p:extLst>
          </p:nvPr>
        </p:nvGraphicFramePr>
        <p:xfrm>
          <a:off x="1254529" y="1801462"/>
          <a:ext cx="7012591" cy="4955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Acrobat Document" r:id="rId5" imgW="8019889" imgH="5667195" progId="AcroExch.Document.DC">
                  <p:embed/>
                </p:oleObj>
              </mc:Choice>
              <mc:Fallback>
                <p:oleObj name="Acrobat Document" r:id="rId5" imgW="8019889" imgH="566719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4529" y="1801462"/>
                        <a:ext cx="7012591" cy="4955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32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108672"/>
              </p:ext>
            </p:extLst>
          </p:nvPr>
        </p:nvGraphicFramePr>
        <p:xfrm>
          <a:off x="683568" y="116632"/>
          <a:ext cx="7776864" cy="165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83569" y="180417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Impressionen Fotostrecke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46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48552"/>
              </p:ext>
            </p:extLst>
          </p:nvPr>
        </p:nvGraphicFramePr>
        <p:xfrm>
          <a:off x="683568" y="116632"/>
          <a:ext cx="7776864" cy="165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83569" y="1804174"/>
            <a:ext cx="77768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Fazit:</a:t>
            </a:r>
          </a:p>
          <a:p>
            <a:endParaRPr lang="de-DE" dirty="0"/>
          </a:p>
          <a:p>
            <a:r>
              <a:rPr lang="de-DE" dirty="0" smtClean="0"/>
              <a:t>Die gesamte Bereisung lebte von der</a:t>
            </a:r>
          </a:p>
          <a:p>
            <a:pPr algn="ctr"/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Vitalität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Lockerheit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Und Lebensfreude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6774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57793"/>
              </p:ext>
            </p:extLst>
          </p:nvPr>
        </p:nvGraphicFramePr>
        <p:xfrm>
          <a:off x="683568" y="116632"/>
          <a:ext cx="7776864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Erfolgsfaktoren</a:t>
                      </a:r>
                      <a:endParaRPr lang="de-DE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59894" y="2060848"/>
            <a:ext cx="7776864" cy="426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b="1" dirty="0" smtClean="0">
                <a:latin typeface="Verdana"/>
                <a:ea typeface="Calibri"/>
                <a:cs typeface="Times New Roman"/>
              </a:rPr>
              <a:t>Motto</a:t>
            </a:r>
            <a:r>
              <a:rPr lang="de-DE" b="1" dirty="0">
                <a:latin typeface="Verdana"/>
                <a:ea typeface="Calibri"/>
                <a:cs typeface="Times New Roman"/>
              </a:rPr>
              <a:t>: Wenn wir ein Problem erkennen, lösen wir es (</a:t>
            </a:r>
            <a:r>
              <a:rPr lang="de-DE" b="1" dirty="0" err="1">
                <a:latin typeface="Verdana"/>
                <a:ea typeface="Calibri"/>
                <a:cs typeface="Times New Roman"/>
              </a:rPr>
              <a:t>Eigeniniative</a:t>
            </a:r>
            <a:r>
              <a:rPr lang="de-DE" b="1" dirty="0">
                <a:latin typeface="Verdana"/>
                <a:ea typeface="Calibri"/>
                <a:cs typeface="Times New Roman"/>
              </a:rPr>
              <a:t>)</a:t>
            </a:r>
            <a:endParaRPr lang="de-DE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dirty="0" smtClean="0">
                <a:latin typeface="Verdana"/>
                <a:ea typeface="Calibri"/>
                <a:cs typeface="Times New Roman"/>
              </a:rPr>
              <a:t>Beispiel</a:t>
            </a:r>
            <a:r>
              <a:rPr lang="de-DE" sz="1400" dirty="0">
                <a:latin typeface="Verdana"/>
                <a:ea typeface="Calibri"/>
                <a:cs typeface="Times New Roman"/>
              </a:rPr>
              <a:t>: Kirche, Spielplatz, Radfahrfreunde, Beachvolleyballfeld etc.</a:t>
            </a:r>
            <a:endParaRPr lang="de-DE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dirty="0">
                <a:latin typeface="Verdana"/>
                <a:ea typeface="Calibri"/>
                <a:cs typeface="Times New Roman"/>
              </a:rPr>
              <a:t> </a:t>
            </a:r>
            <a:endParaRPr lang="de-DE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dirty="0">
                <a:ea typeface="Calibri"/>
                <a:cs typeface="Times New Roman"/>
              </a:rPr>
              <a:t>Alle Gruppen hatten viel Freude, die Rückmeldungen waren fantastisch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de-DE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dirty="0">
                <a:ea typeface="Calibri"/>
                <a:cs typeface="Times New Roman"/>
              </a:rPr>
              <a:t>Alle Generationen und Gruppen arbeiteten </a:t>
            </a:r>
            <a:r>
              <a:rPr lang="de-DE" dirty="0" smtClean="0">
                <a:ea typeface="Calibri"/>
                <a:cs typeface="Times New Roman"/>
              </a:rPr>
              <a:t>zusammen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de-DE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dirty="0" smtClean="0">
                <a:ea typeface="Calibri"/>
                <a:cs typeface="Times New Roman"/>
              </a:rPr>
              <a:t>Gute Moderatoren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de-DE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dirty="0">
                <a:ea typeface="Calibri"/>
                <a:cs typeface="Times New Roman"/>
              </a:rPr>
              <a:t>Der Probelauf gab den letzten Feinschliff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de-DE" dirty="0">
                <a:ea typeface="Calibri"/>
                <a:cs typeface="Times New Roman"/>
              </a:rPr>
              <a:t>Dank an alle </a:t>
            </a:r>
            <a:r>
              <a:rPr lang="de-DE" dirty="0" smtClean="0">
                <a:ea typeface="Calibri"/>
                <a:cs typeface="Times New Roman"/>
              </a:rPr>
              <a:t>Beteiligten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endParaRPr lang="de-DE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04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037576"/>
              </p:ext>
            </p:extLst>
          </p:nvPr>
        </p:nvGraphicFramePr>
        <p:xfrm>
          <a:off x="683568" y="116632"/>
          <a:ext cx="7776864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Erfolgsfaktoren</a:t>
                      </a:r>
                      <a:endParaRPr lang="de-DE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59894" y="2060848"/>
            <a:ext cx="3624074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b="1" dirty="0" smtClean="0">
                <a:ea typeface="Calibri"/>
                <a:cs typeface="Times New Roman"/>
              </a:rPr>
              <a:t>Lenkungskreis</a:t>
            </a: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ea typeface="Calibri"/>
                <a:cs typeface="Times New Roman"/>
              </a:rPr>
              <a:t>4 Personen</a:t>
            </a:r>
            <a:endParaRPr lang="de-DE" dirty="0"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ea typeface="Calibri"/>
                <a:cs typeface="Times New Roman"/>
              </a:rPr>
              <a:t>Bildung von Arbeitskreisen, eigenständiges </a:t>
            </a:r>
            <a:r>
              <a:rPr lang="de-DE" dirty="0" smtClean="0">
                <a:ea typeface="Calibri"/>
                <a:cs typeface="Times New Roman"/>
              </a:rPr>
              <a:t>Arbeiten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endParaRPr lang="de-DE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b="1" dirty="0">
                <a:ea typeface="Calibri"/>
                <a:cs typeface="Times New Roman"/>
              </a:rPr>
              <a:t>Regelmäßige Abstimmung</a:t>
            </a:r>
            <a:endParaRPr lang="de-DE" dirty="0"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ea typeface="Calibri"/>
                <a:cs typeface="Times New Roman"/>
              </a:rPr>
              <a:t>14 tgl. Protokollierung</a:t>
            </a:r>
          </a:p>
          <a:p>
            <a:pPr lvl="1">
              <a:lnSpc>
                <a:spcPct val="115000"/>
              </a:lnSpc>
              <a:spcAft>
                <a:spcPts val="0"/>
              </a:spcAft>
            </a:pPr>
            <a:endParaRPr lang="de-DE" dirty="0">
              <a:ea typeface="Calibri"/>
              <a:cs typeface="Times New Roman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07819"/>
              </p:ext>
            </p:extLst>
          </p:nvPr>
        </p:nvGraphicFramePr>
        <p:xfrm>
          <a:off x="5182850" y="2204864"/>
          <a:ext cx="3053026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Acrobat Document" r:id="rId5" imgW="5667353" imgH="8019921" progId="AcroExch.Document.DC">
                  <p:embed/>
                </p:oleObj>
              </mc:Choice>
              <mc:Fallback>
                <p:oleObj name="Acrobat Document" r:id="rId5" imgW="5667353" imgH="80199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2850" y="2204864"/>
                        <a:ext cx="3053026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59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23350"/>
              </p:ext>
            </p:extLst>
          </p:nvPr>
        </p:nvGraphicFramePr>
        <p:xfrm>
          <a:off x="683568" y="116632"/>
          <a:ext cx="7776864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Erfolgsfaktoren</a:t>
                      </a:r>
                      <a:endParaRPr lang="de-DE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59894" y="2060848"/>
            <a:ext cx="7776864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b="1" dirty="0">
                <a:ea typeface="Calibri"/>
                <a:cs typeface="Times New Roman"/>
              </a:rPr>
              <a:t>Thematische Vorstellung anhand der </a:t>
            </a:r>
            <a:r>
              <a:rPr lang="de-DE" b="1" dirty="0" smtClean="0">
                <a:ea typeface="Calibri"/>
                <a:cs typeface="Times New Roman"/>
              </a:rPr>
              <a:t>Bewertungskriterien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de-DE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dirty="0">
                <a:ea typeface="Calibri"/>
                <a:cs typeface="Times New Roman"/>
              </a:rPr>
              <a:t>IWZ – Innovations- und Wirtschaftszentrum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de-DE" dirty="0">
                <a:ea typeface="Calibri"/>
                <a:cs typeface="Times New Roman"/>
              </a:rPr>
              <a:t>Gute Infrastruktur, 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de-DE" dirty="0">
                <a:ea typeface="Calibri"/>
                <a:cs typeface="Times New Roman"/>
              </a:rPr>
              <a:t>Vereinbarkeit von Arbeit und Leben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de-DE" dirty="0">
                <a:ea typeface="Calibri"/>
                <a:cs typeface="Times New Roman"/>
              </a:rPr>
              <a:t>Dynamisches, zukunftsorientiertes Dorf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dirty="0">
                <a:ea typeface="Calibri"/>
                <a:cs typeface="Times New Roman"/>
              </a:rPr>
              <a:t>Waldsiedlung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de-DE" dirty="0">
                <a:ea typeface="Calibri"/>
                <a:cs typeface="Times New Roman"/>
              </a:rPr>
              <a:t>Entwicklung von einer Bauernschaft </a:t>
            </a:r>
            <a:r>
              <a:rPr lang="de-DE" dirty="0" smtClean="0">
                <a:ea typeface="Calibri"/>
                <a:cs typeface="Times New Roman"/>
              </a:rPr>
              <a:t>zum </a:t>
            </a:r>
            <a:r>
              <a:rPr lang="de-DE" dirty="0">
                <a:ea typeface="Calibri"/>
                <a:cs typeface="Times New Roman"/>
              </a:rPr>
              <a:t>Dorf mit Siedlungsgebieten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de-DE" dirty="0">
                <a:ea typeface="Calibri"/>
                <a:cs typeface="Times New Roman"/>
              </a:rPr>
              <a:t>Bauliche Kontinuität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dirty="0">
                <a:ea typeface="Calibri"/>
                <a:cs typeface="Times New Roman"/>
              </a:rPr>
              <a:t>Winkelstraße, Gerling, Zentrum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de-DE" dirty="0">
                <a:ea typeface="Calibri"/>
                <a:cs typeface="Times New Roman"/>
              </a:rPr>
              <a:t>Energieautarkes Gebiet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de-DE" dirty="0">
                <a:ea typeface="Calibri"/>
                <a:cs typeface="Times New Roman"/>
              </a:rPr>
              <a:t>Biogasanlage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de-DE" dirty="0">
                <a:ea typeface="Calibri"/>
                <a:cs typeface="Times New Roman"/>
              </a:rPr>
              <a:t>Aktivitäten „Energieautarker Ortsteil“</a:t>
            </a:r>
          </a:p>
          <a:p>
            <a:pPr lvl="1">
              <a:lnSpc>
                <a:spcPct val="115000"/>
              </a:lnSpc>
              <a:spcAft>
                <a:spcPts val="0"/>
              </a:spcAft>
            </a:pPr>
            <a:endParaRPr lang="de-DE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90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03381"/>
              </p:ext>
            </p:extLst>
          </p:nvPr>
        </p:nvGraphicFramePr>
        <p:xfrm>
          <a:off x="683568" y="116632"/>
          <a:ext cx="7776864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Erfolgsfaktoren</a:t>
                      </a:r>
                      <a:endParaRPr lang="de-DE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59894" y="2060848"/>
            <a:ext cx="7776864" cy="276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de-DE" b="1" dirty="0">
                <a:ea typeface="Calibri"/>
                <a:cs typeface="Times New Roman"/>
              </a:rPr>
              <a:t>Thematische Vorstellung anhand der </a:t>
            </a:r>
            <a:r>
              <a:rPr lang="de-DE" b="1" dirty="0" smtClean="0">
                <a:ea typeface="Calibri"/>
                <a:cs typeface="Times New Roman"/>
              </a:rPr>
              <a:t>Bewertungskriterien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de-DE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dirty="0">
                <a:ea typeface="Calibri"/>
                <a:cs typeface="Times New Roman"/>
              </a:rPr>
              <a:t>Gerling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de-DE" dirty="0">
                <a:ea typeface="Calibri"/>
                <a:cs typeface="Times New Roman"/>
              </a:rPr>
              <a:t>Landwirtschaft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dirty="0">
                <a:ea typeface="Calibri"/>
                <a:cs typeface="Times New Roman"/>
              </a:rPr>
              <a:t>Gerling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de-DE" dirty="0">
                <a:ea typeface="Calibri"/>
                <a:cs typeface="Times New Roman"/>
              </a:rPr>
              <a:t>Grüngestaltung, Natur- und Landschaft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de-DE" dirty="0">
                <a:ea typeface="Calibri"/>
                <a:cs typeface="Times New Roman"/>
              </a:rPr>
              <a:t>Renaturierung, Begrünung Hofeinfahrten, Höfe</a:t>
            </a:r>
          </a:p>
          <a:p>
            <a:pPr lvl="1">
              <a:lnSpc>
                <a:spcPct val="115000"/>
              </a:lnSpc>
              <a:spcAft>
                <a:spcPts val="0"/>
              </a:spcAft>
            </a:pPr>
            <a:endParaRPr lang="de-DE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32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622229"/>
              </p:ext>
            </p:extLst>
          </p:nvPr>
        </p:nvGraphicFramePr>
        <p:xfrm>
          <a:off x="683568" y="116632"/>
          <a:ext cx="7776864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Erfolgsfaktoren-Organisatorisches</a:t>
                      </a:r>
                      <a:endParaRPr lang="de-DE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1623695" y="2636361"/>
          <a:ext cx="5896610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8455"/>
                <a:gridCol w="1764030"/>
                <a:gridCol w="1319530"/>
                <a:gridCol w="1204595"/>
              </a:tblGrid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Bewertungskriterien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Funktion/ Bewertung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Name (Bewertungskommission)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Institution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Begleiter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Konzeption und Umsetzung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Ewers,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Stiens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Soziales und kulturelles Leben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Hollenbeck,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Wortmann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Wirtschaftliche Entwicklung, Initiativen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A. Eickhoff,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Deitert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Baugestaltung und Entwicklung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Schürmann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Dorf in der Landschaft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W. Eickhoff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675432" y="211476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Zuordnung der Begleiter</a:t>
            </a:r>
          </a:p>
        </p:txBody>
      </p:sp>
    </p:spTree>
    <p:extLst>
      <p:ext uri="{BB962C8B-B14F-4D97-AF65-F5344CB8AC3E}">
        <p14:creationId xmlns:p14="http://schemas.microsoft.com/office/powerpoint/2010/main" val="14922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966991"/>
              </p:ext>
            </p:extLst>
          </p:nvPr>
        </p:nvGraphicFramePr>
        <p:xfrm>
          <a:off x="683568" y="116632"/>
          <a:ext cx="7776864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Erfolgsfaktoren-Organisatorisches</a:t>
                      </a:r>
                      <a:endParaRPr lang="de-DE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55576" y="22048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Drehbuch</a:t>
            </a:r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85534"/>
              </p:ext>
            </p:extLst>
          </p:nvPr>
        </p:nvGraphicFramePr>
        <p:xfrm>
          <a:off x="2987824" y="2060849"/>
          <a:ext cx="3168352" cy="4669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903"/>
                <a:gridCol w="408851"/>
                <a:gridCol w="422837"/>
                <a:gridCol w="1035951"/>
                <a:gridCol w="920810"/>
              </a:tblGrid>
              <a:tr h="99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 dirty="0">
                          <a:effectLst/>
                        </a:rPr>
                        <a:t>Station</a:t>
                      </a:r>
                      <a:endParaRPr lang="de-DE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wo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wer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was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Kommentar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</a:tr>
              <a:tr h="99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Station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IWZ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Stiens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Begrüßung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 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</a:tr>
              <a:tr h="99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Station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IWZ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Eickhoff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Lintel-Folien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 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</a:tr>
              <a:tr h="99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Station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IWZ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Moormann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IWZ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 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</a:tr>
              <a:tr h="695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Einsteigen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IWZ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Schürmann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 dirty="0">
                          <a:effectLst/>
                        </a:rPr>
                        <a:t>Mitglieder der Kommission sitzen außen</a:t>
                      </a:r>
                      <a:br>
                        <a:rPr lang="de-DE" sz="500" dirty="0">
                          <a:effectLst/>
                        </a:rPr>
                      </a:br>
                      <a:r>
                        <a:rPr lang="de-DE" sz="500" dirty="0">
                          <a:effectLst/>
                        </a:rPr>
                        <a:t>Begleitung der Fachfrau/Fachmann zum den Bewertungspunkten </a:t>
                      </a:r>
                      <a:endParaRPr lang="de-DE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Sie werden so begeistert sein, dass Sie heute Abend Immobilien Anzeigen suchen werden. Da wir so gut wie keine Leerstände haben, wird das nur leider sehr schwer werden.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</a:tr>
              <a:tr h="695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Bus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Nickelstr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Schürmann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Grüngestaltung im Gewerbe/Industriegebiet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Viele Einliegerwohnungen in den Gewerbebereich.</a:t>
                      </a:r>
                      <a:br>
                        <a:rPr lang="de-DE" sz="500">
                          <a:effectLst/>
                        </a:rPr>
                      </a:br>
                      <a:r>
                        <a:rPr lang="de-DE" sz="500">
                          <a:effectLst/>
                        </a:rPr>
                        <a:t>Vorbildliche Einfassung an 3 Seiten mit breiten Grüngürtel</a:t>
                      </a:r>
                      <a:br>
                        <a:rPr lang="de-DE" sz="500">
                          <a:effectLst/>
                        </a:rPr>
                      </a:br>
                      <a:r>
                        <a:rPr lang="de-DE" sz="500">
                          <a:effectLst/>
                        </a:rPr>
                        <a:t>gute Grüngestaltung innerhalb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</a:tr>
              <a:tr h="79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Bus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Nickelstr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Eickhoff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Hepro-Spargelschälmaschinen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Wer kennt es nicht, Hunger aber keine Lust zu schälen; 24. Juni und damit Spargelzeit vorbei, aber auch in Zukunft muss wieder Spargel geschält werden; Weltmarkführer in Lintel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</a:tr>
              <a:tr h="894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Bus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Kupferstr.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Eickhoff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Gewerbegebiet größtenteils voll;</a:t>
                      </a:r>
                      <a:br>
                        <a:rPr lang="de-DE" sz="500">
                          <a:effectLst/>
                        </a:rPr>
                      </a:br>
                      <a:r>
                        <a:rPr lang="de-DE" sz="500">
                          <a:effectLst/>
                        </a:rPr>
                        <a:t>Neuansiedlung Michels; Versorgung Bäckerei;</a:t>
                      </a:r>
                      <a:br>
                        <a:rPr lang="de-DE" sz="500">
                          <a:effectLst/>
                        </a:rPr>
                      </a:br>
                      <a:r>
                        <a:rPr lang="de-DE" sz="500">
                          <a:effectLst/>
                        </a:rPr>
                        <a:t>Mietbar / Veranstaltungsraum; BWL 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Vorne rein, hinten raus, bei genügend Ladefläche hat man sein Haus zusammen; Schnell an Mietbar vorbei, noch nen Deckel offen; BWL wir legen Ihnen Brocken in den Weg; Orchideen Dürbusch Gewächshäuser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</a:tr>
              <a:tr h="695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Bus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Oesselke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Schürmann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1. Radweg Kapellenstr</a:t>
                      </a:r>
                      <a:br>
                        <a:rPr lang="de-DE" sz="500">
                          <a:effectLst/>
                        </a:rPr>
                      </a:br>
                      <a:r>
                        <a:rPr lang="de-DE" sz="500">
                          <a:effectLst/>
                        </a:rPr>
                        <a:t>NSG Merschgraben, ausgedehntes Feuchtgebiet</a:t>
                      </a:r>
                      <a:br>
                        <a:rPr lang="de-DE" sz="500">
                          <a:effectLst/>
                        </a:rPr>
                      </a:br>
                      <a:r>
                        <a:rPr lang="de-DE" sz="500">
                          <a:effectLst/>
                        </a:rPr>
                        <a:t>Nahversorgung, Milchtankstelle, mit kleinen Lebensmittelangebot</a:t>
                      </a:r>
                      <a:br>
                        <a:rPr lang="de-DE" sz="500">
                          <a:effectLst/>
                        </a:rPr>
                      </a:br>
                      <a:r>
                        <a:rPr lang="de-DE" sz="500">
                          <a:effectLst/>
                        </a:rPr>
                        <a:t>Erdbeeren Selbstpflücker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großes Feuchtgebiet, ausschließlich Wiesen, seltene Bodenbrüter Kibitz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</a:tr>
              <a:tr h="49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Bus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Ampelanlage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Eickhoff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Verkehrsberuhigung</a:t>
                      </a:r>
                      <a:endParaRPr lang="de-DE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 dirty="0">
                          <a:effectLst/>
                        </a:rPr>
                        <a:t>Gebietsentwicklungsplan; Örtlicher Antrag auf Prüfung; früher </a:t>
                      </a:r>
                      <a:r>
                        <a:rPr lang="de-DE" sz="500" dirty="0" err="1">
                          <a:effectLst/>
                        </a:rPr>
                        <a:t>z.T</a:t>
                      </a:r>
                      <a:r>
                        <a:rPr lang="de-DE" sz="500" dirty="0">
                          <a:effectLst/>
                        </a:rPr>
                        <a:t>: Rückstau bis hinter Einfahrt Gewerbegebiet</a:t>
                      </a:r>
                      <a:endParaRPr lang="de-DE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203" marR="2220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4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026" name="Picture 2" descr="G:\Unser Dorf hat Zukunft\Kreis Bezirk\Präsentation\181112_dorfwettbewerb_08 Lint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7" y="2073953"/>
            <a:ext cx="7136429" cy="476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00089"/>
              </p:ext>
            </p:extLst>
          </p:nvPr>
        </p:nvGraphicFramePr>
        <p:xfrm>
          <a:off x="683568" y="116632"/>
          <a:ext cx="777686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Preisverleihung 10.11.2018, Salzkotten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213065"/>
              </p:ext>
            </p:extLst>
          </p:nvPr>
        </p:nvGraphicFramePr>
        <p:xfrm>
          <a:off x="683568" y="116632"/>
          <a:ext cx="777686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solidFill>
                            <a:srgbClr val="FF0000"/>
                          </a:solidFill>
                        </a:rPr>
                        <a:t>Was bleibt, was wird</a:t>
                      </a:r>
                      <a:endParaRPr lang="de-D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55576" y="2204864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Die </a:t>
            </a:r>
            <a:r>
              <a:rPr lang="de-DE" b="1" dirty="0"/>
              <a:t>Arbeitskreise/Dorfwerkstätten arbeiten </a:t>
            </a:r>
            <a:r>
              <a:rPr lang="de-DE" b="1" dirty="0" smtClean="0"/>
              <a:t>weiter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Ergebnisse der letzten Bürgerversammlung (19.11.2018)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Mittel- langfristig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/>
              <a:t>Neue Baugebiete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/>
              <a:t>DIEK-Dorfinnenentwicklungskonzept, Plan=2019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dirty="0"/>
              <a:t>Bürgerhaus, Feuerwehr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/>
              <a:t>Verkehrsberuhigung </a:t>
            </a:r>
            <a:r>
              <a:rPr lang="de-DE" dirty="0" smtClean="0"/>
              <a:t>Postdamm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kurzfristig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/>
              <a:t>Mähroboter (Frühjahr 2019)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/>
              <a:t>Umgestaltung </a:t>
            </a:r>
            <a:r>
              <a:rPr lang="de-DE" dirty="0" smtClean="0"/>
              <a:t>Bolzplatzsitzbereich</a:t>
            </a:r>
            <a:endParaRPr lang="de-DE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/>
              <a:t>Begrünung Kapellensiedlung (Einzelmaßnahmen)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5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354313"/>
              </p:ext>
            </p:extLst>
          </p:nvPr>
        </p:nvGraphicFramePr>
        <p:xfrm>
          <a:off x="683568" y="116632"/>
          <a:ext cx="7776864" cy="165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835696" y="2204864"/>
            <a:ext cx="5472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AutoNum type="arabicPeriod"/>
            </a:pPr>
            <a:r>
              <a:rPr lang="de-DE" sz="2400" dirty="0" smtClean="0"/>
              <a:t>Einblick unserer Vorstellung</a:t>
            </a: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de-DE" sz="2400" dirty="0" smtClean="0"/>
              <a:t>Erfolgsfaktoren</a:t>
            </a:r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de-DE" sz="2400" dirty="0" smtClean="0"/>
              <a:t>Wie geht es weiter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361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148774"/>
              </p:ext>
            </p:extLst>
          </p:nvPr>
        </p:nvGraphicFramePr>
        <p:xfrm>
          <a:off x="683568" y="116632"/>
          <a:ext cx="7776864" cy="165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 descr="G:\Unser Dorf hat Zukunft\Kreis Bezirk\Rout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83" y="1916832"/>
            <a:ext cx="5211693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1940255" y="5157192"/>
            <a:ext cx="53286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Stationen:</a:t>
            </a:r>
          </a:p>
          <a:p>
            <a:pPr marL="285750" indent="-285750">
              <a:buFontTx/>
              <a:buChar char="-"/>
            </a:pPr>
            <a:r>
              <a:rPr lang="de-DE" sz="1400" dirty="0" smtClean="0"/>
              <a:t>IWZ</a:t>
            </a:r>
          </a:p>
          <a:p>
            <a:pPr marL="285750" indent="-285750">
              <a:buFontTx/>
              <a:buChar char="-"/>
            </a:pPr>
            <a:r>
              <a:rPr lang="de-DE" sz="1400" dirty="0" smtClean="0"/>
              <a:t>Waldsiedlung</a:t>
            </a:r>
          </a:p>
          <a:p>
            <a:pPr marL="285750" indent="-285750">
              <a:buFontTx/>
              <a:buChar char="-"/>
            </a:pPr>
            <a:r>
              <a:rPr lang="de-DE" sz="1400" dirty="0" smtClean="0"/>
              <a:t>Gerling</a:t>
            </a:r>
          </a:p>
          <a:p>
            <a:pPr marL="285750" indent="-285750">
              <a:buFontTx/>
              <a:buChar char="-"/>
            </a:pPr>
            <a:r>
              <a:rPr lang="de-DE" sz="1400" dirty="0" smtClean="0"/>
              <a:t>Zentrum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056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8941"/>
              </p:ext>
            </p:extLst>
          </p:nvPr>
        </p:nvGraphicFramePr>
        <p:xfrm>
          <a:off x="683568" y="116632"/>
          <a:ext cx="7776864" cy="165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75189"/>
            <a:ext cx="4968421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83569" y="19888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IWZ – Innovations- und Wirtschaftszentrum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651082"/>
              </p:ext>
            </p:extLst>
          </p:nvPr>
        </p:nvGraphicFramePr>
        <p:xfrm>
          <a:off x="683568" y="116632"/>
          <a:ext cx="7776864" cy="165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1"/>
          <p:cNvSpPr txBox="1">
            <a:spLocks/>
          </p:cNvSpPr>
          <p:nvPr/>
        </p:nvSpPr>
        <p:spPr>
          <a:xfrm>
            <a:off x="442356" y="1844824"/>
            <a:ext cx="8229600" cy="48047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Lintel ist l(i)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ebenswert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, da:</a:t>
            </a:r>
          </a:p>
          <a:p>
            <a:endParaRPr lang="de-DE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Zentral gelegen</a:t>
            </a:r>
          </a:p>
          <a:p>
            <a:pPr lvl="2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5 km nach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Rheda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-Wied., Rietberg , Gütersloh etc.</a:t>
            </a:r>
          </a:p>
          <a:p>
            <a:pPr lvl="2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30 Minuten bis Bielefeld, Lippstadt, Warendorf</a:t>
            </a:r>
          </a:p>
          <a:p>
            <a:pPr lvl="2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Verkehrsanbindung über</a:t>
            </a:r>
          </a:p>
          <a:p>
            <a:pPr lvl="3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Bus, Bahn</a:t>
            </a:r>
          </a:p>
          <a:p>
            <a:pPr lvl="3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A2 Dortmund, Hannover</a:t>
            </a:r>
          </a:p>
          <a:p>
            <a:pPr lvl="3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B64 Paderborn, Münster</a:t>
            </a:r>
          </a:p>
          <a:p>
            <a:pPr lvl="3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B61 Lippstadt, Gütersloh</a:t>
            </a:r>
          </a:p>
          <a:p>
            <a:pPr lvl="3"/>
            <a:endParaRPr 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Günstiger Wohnraum</a:t>
            </a:r>
          </a:p>
          <a:p>
            <a:pPr lvl="2"/>
            <a:endParaRPr 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197777"/>
              </p:ext>
            </p:extLst>
          </p:nvPr>
        </p:nvGraphicFramePr>
        <p:xfrm>
          <a:off x="683568" y="116632"/>
          <a:ext cx="7776864" cy="165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1"/>
          <p:cNvSpPr txBox="1">
            <a:spLocks/>
          </p:cNvSpPr>
          <p:nvPr/>
        </p:nvSpPr>
        <p:spPr>
          <a:xfrm>
            <a:off x="446305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Lintel ist l(i)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ebenswert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, da:</a:t>
            </a:r>
          </a:p>
          <a:p>
            <a:pPr algn="l"/>
            <a:endParaRPr lang="de-DE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l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Gute Infrastruktur</a:t>
            </a:r>
          </a:p>
          <a:p>
            <a:pPr lvl="2" algn="l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Schulen</a:t>
            </a:r>
          </a:p>
          <a:p>
            <a:pPr lvl="3" algn="l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Grundschule im Ort </a:t>
            </a:r>
          </a:p>
          <a:p>
            <a:pPr lvl="3" algn="l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weiterführende Schulen 5 km</a:t>
            </a:r>
          </a:p>
          <a:p>
            <a:pPr lvl="2" algn="l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Ärztliche Versorgung </a:t>
            </a:r>
          </a:p>
          <a:p>
            <a:pPr lvl="3" algn="l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Ärzte, Krankenhäuser 2-5 km</a:t>
            </a:r>
          </a:p>
          <a:p>
            <a:pPr lvl="2" algn="l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Versorgung</a:t>
            </a:r>
          </a:p>
          <a:p>
            <a:pPr lvl="3" algn="l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Im Ort, oder 2-5 km</a:t>
            </a:r>
          </a:p>
          <a:p>
            <a:pPr lvl="2"/>
            <a:endParaRPr 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095229"/>
              </p:ext>
            </p:extLst>
          </p:nvPr>
        </p:nvGraphicFramePr>
        <p:xfrm>
          <a:off x="683568" y="116632"/>
          <a:ext cx="7776864" cy="165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6" y="1916832"/>
            <a:ext cx="8351837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7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20246"/>
              </p:ext>
            </p:extLst>
          </p:nvPr>
        </p:nvGraphicFramePr>
        <p:xfrm>
          <a:off x="683568" y="116632"/>
          <a:ext cx="7776864" cy="165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608512"/>
                <a:gridCol w="1584176"/>
              </a:tblGrid>
              <a:tr h="1651208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Lintel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Vielseitig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Gemeinsam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Zukunftsorientiert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</a:rPr>
                        <a:t>28.11.2018 Zukunft des Dorfwettbewerbs</a:t>
                      </a: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8" y="256058"/>
            <a:ext cx="1228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1"/>
          <p:cNvSpPr txBox="1">
            <a:spLocks/>
          </p:cNvSpPr>
          <p:nvPr/>
        </p:nvSpPr>
        <p:spPr>
          <a:xfrm>
            <a:off x="446303" y="1844824"/>
            <a:ext cx="85181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Lintel - Fakten:</a:t>
            </a:r>
          </a:p>
          <a:p>
            <a:pPr algn="l"/>
            <a:endParaRPr lang="de-DE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l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Fläche:		2.175 ha 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	größter Ortsteil von </a:t>
            </a:r>
            <a:r>
              <a:rPr lang="de-DE" sz="1800" dirty="0" err="1" smtClean="0">
                <a:solidFill>
                  <a:schemeClr val="accent1">
                    <a:lumMod val="75000"/>
                  </a:schemeClr>
                </a:solidFill>
              </a:rPr>
              <a:t>Rheda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-WD</a:t>
            </a:r>
          </a:p>
          <a:p>
            <a:pPr lvl="1" algn="l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Einwohner	1.584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		Ø-Alter 41,8 </a:t>
            </a:r>
            <a: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  <a:t>(2016);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 Kreis GT 42,5 </a:t>
            </a:r>
            <a: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  <a:t>(2015)</a:t>
            </a:r>
          </a:p>
          <a:p>
            <a:pPr lvl="1" algn="l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Landwirtschaft</a:t>
            </a:r>
          </a:p>
          <a:p>
            <a:pPr lvl="2" algn="l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Kühe		&gt;1.000</a:t>
            </a:r>
          </a:p>
          <a:p>
            <a:pPr lvl="1" algn="l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Arbeitsplätze	1.200		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Jeder Linteler könnte vor Ort arbeiten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lvl="2" algn="l"/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Vielfältige Branchen, konventionelle/Neue Technologien, Marktführer</a:t>
            </a:r>
          </a:p>
          <a:p>
            <a:pPr lvl="2" algn="l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IWZ – Innovations- und Wirtschaftszentrum</a:t>
            </a:r>
          </a:p>
          <a:p>
            <a:pPr lvl="2"/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Bildschirmpräsentation (4:3)</PresentationFormat>
  <Paragraphs>423</Paragraphs>
  <Slides>20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Larissa</vt:lpstr>
      <vt:lpstr>Acrobat Document</vt:lpstr>
      <vt:lpstr>sdg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Ewers</dc:creator>
  <cp:lastModifiedBy>Ewers</cp:lastModifiedBy>
  <cp:revision>17</cp:revision>
  <dcterms:created xsi:type="dcterms:W3CDTF">2018-11-28T09:15:48Z</dcterms:created>
  <dcterms:modified xsi:type="dcterms:W3CDTF">2018-11-28T15:48:52Z</dcterms:modified>
</cp:coreProperties>
</file>